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0" r:id="rId4"/>
    <p:sldMasterId id="2147483811" r:id="rId5"/>
  </p:sldMasterIdLst>
  <p:notesMasterIdLst>
    <p:notesMasterId r:id="rId32"/>
  </p:notesMasterIdLst>
  <p:handoutMasterIdLst>
    <p:handoutMasterId r:id="rId33"/>
  </p:handoutMasterIdLst>
  <p:sldIdLst>
    <p:sldId id="438" r:id="rId6"/>
    <p:sldId id="432" r:id="rId7"/>
    <p:sldId id="433" r:id="rId8"/>
    <p:sldId id="301" r:id="rId9"/>
    <p:sldId id="401" r:id="rId10"/>
    <p:sldId id="303" r:id="rId11"/>
    <p:sldId id="430" r:id="rId12"/>
    <p:sldId id="352" r:id="rId13"/>
    <p:sldId id="434" r:id="rId14"/>
    <p:sldId id="436" r:id="rId15"/>
    <p:sldId id="437" r:id="rId16"/>
    <p:sldId id="443" r:id="rId17"/>
    <p:sldId id="435" r:id="rId18"/>
    <p:sldId id="421" r:id="rId19"/>
    <p:sldId id="334" r:id="rId20"/>
    <p:sldId id="338" r:id="rId21"/>
    <p:sldId id="343" r:id="rId22"/>
    <p:sldId id="344" r:id="rId23"/>
    <p:sldId id="345" r:id="rId24"/>
    <p:sldId id="419" r:id="rId25"/>
    <p:sldId id="331" r:id="rId26"/>
    <p:sldId id="424" r:id="rId27"/>
    <p:sldId id="425" r:id="rId28"/>
    <p:sldId id="406" r:id="rId29"/>
    <p:sldId id="291" r:id="rId30"/>
    <p:sldId id="431" r:id="rId31"/>
  </p:sldIdLst>
  <p:sldSz cx="12188825" cy="6858000"/>
  <p:notesSz cx="6858000" cy="9296400"/>
  <p:embeddedFontLst>
    <p:embeddedFont>
      <p:font typeface="Segoe UI" panose="020B0502040204020203" pitchFamily="34" charset="0"/>
      <p:regular r:id="rId34"/>
      <p:bold r:id="rId35"/>
      <p:italic r:id="rId36"/>
      <p:boldItalic r:id="rId37"/>
    </p:embeddedFont>
    <p:embeddedFont>
      <p:font typeface="Calibri" panose="020F0502020204030204" pitchFamily="34" charset="0"/>
      <p:regular r:id="rId38"/>
      <p:bold r:id="rId39"/>
      <p:italic r:id="rId40"/>
      <p:boldItalic r:id="rId41"/>
    </p:embeddedFont>
    <p:embeddedFont>
      <p:font typeface="Stencil" panose="040409050D0802020404" pitchFamily="82" charset="0"/>
      <p:regular r:id="rId42"/>
    </p:embeddedFont>
    <p:embeddedFont>
      <p:font typeface="Segoe UI Light" panose="020B0502040204020203" pitchFamily="34" charset="0"/>
      <p:regular r:id="rId43"/>
      <p:italic r:id="rId44"/>
    </p:embeddedFont>
    <p:embeddedFont>
      <p:font typeface="Segoe UI Black" panose="020B0A02040204020203" pitchFamily="34" charset="0"/>
      <p:bold r:id="rId45"/>
      <p:boldItalic r:id="rId46"/>
    </p:embeddedFont>
  </p:embeddedFont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Cloud Computing Introduction" id="{C32BF143-2A19-4EE7-8BD5-6798161C09D7}">
          <p14:sldIdLst>
            <p14:sldId id="438"/>
            <p14:sldId id="432"/>
            <p14:sldId id="433"/>
            <p14:sldId id="301"/>
            <p14:sldId id="401"/>
            <p14:sldId id="303"/>
            <p14:sldId id="430"/>
          </p14:sldIdLst>
        </p14:section>
        <p14:section name="Windows Azure" id="{5E4156E2-A099-4F51-80BA-A0A1B5CA74F0}">
          <p14:sldIdLst>
            <p14:sldId id="352"/>
            <p14:sldId id="434"/>
            <p14:sldId id="436"/>
            <p14:sldId id="437"/>
            <p14:sldId id="443"/>
            <p14:sldId id="435"/>
            <p14:sldId id="421"/>
            <p14:sldId id="334"/>
            <p14:sldId id="338"/>
            <p14:sldId id="343"/>
            <p14:sldId id="344"/>
            <p14:sldId id="345"/>
            <p14:sldId id="419"/>
            <p14:sldId id="331"/>
          </p14:sldIdLst>
        </p14:section>
        <p14:section name="Building Block Services" id="{8083865B-29DE-456D-BC63-C1192E8D5085}">
          <p14:sldIdLst>
            <p14:sldId id="424"/>
            <p14:sldId id="425"/>
          </p14:sldIdLst>
        </p14:section>
        <p14:section name="Closing" id="{8AF084D8-4D86-40FB-8932-4F6AA17A5223}">
          <p14:sldIdLst>
            <p14:sldId id="406"/>
            <p14:sldId id="291"/>
            <p14:sldId id="431"/>
          </p14:sldIdLst>
        </p14:section>
        <p14:section name="Appendix" id="{E276D7D1-D5C0-4C73-B840-F49C3AEB0FA9}">
          <p14:sldIdLst/>
        </p14:section>
      </p14:sectionLst>
    </p:ext>
    <p:ext uri="{EFAFB233-063F-42B5-8137-9DF3F51BA10A}">
      <p15:sldGuideLst xmlns:p15="http://schemas.microsoft.com/office/powerpoint/2012/main">
        <p15:guide id="1" orient="horz" pos="2160">
          <p15:clr>
            <a:srgbClr val="A4A3A4"/>
          </p15:clr>
        </p15:guide>
        <p15:guide id="2" orient="horz" pos="911">
          <p15:clr>
            <a:srgbClr val="A4A3A4"/>
          </p15:clr>
        </p15:guide>
        <p15:guide id="3" orient="horz" pos="1199">
          <p15:clr>
            <a:srgbClr val="A4A3A4"/>
          </p15:clr>
        </p15:guide>
        <p15:guide id="4" orient="horz" pos="1487">
          <p15:clr>
            <a:srgbClr val="A4A3A4"/>
          </p15:clr>
        </p15:guide>
        <p15:guide id="5" orient="horz" pos="2729">
          <p15:clr>
            <a:srgbClr val="A4A3A4"/>
          </p15:clr>
        </p15:guide>
        <p15:guide id="6" orient="horz" pos="4176">
          <p15:clr>
            <a:srgbClr val="A4A3A4"/>
          </p15:clr>
        </p15:guide>
        <p15:guide id="7" pos="3839">
          <p15:clr>
            <a:srgbClr val="A4A3A4"/>
          </p15:clr>
        </p15:guide>
        <p15:guide id="8" pos="326">
          <p15:clr>
            <a:srgbClr val="A4A3A4"/>
          </p15:clr>
        </p15:guide>
        <p15:guide id="9" pos="7067">
          <p15:clr>
            <a:srgbClr val="A4A3A4"/>
          </p15:clr>
        </p15:guide>
        <p15:guide id="10" pos="7355">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Conard" initials="JC" lastIdx="4" clrIdx="0">
    <p:extLst>
      <p:ext uri="{19B8F6BF-5375-455C-9EA6-DF929625EA0E}">
        <p15:presenceInfo xmlns:p15="http://schemas.microsoft.com/office/powerpoint/2012/main" userId="S-1-5-21-124525095-708259637-1543119021-25642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0000"/>
    <a:srgbClr val="303030"/>
    <a:srgbClr val="5F5F5F"/>
    <a:srgbClr val="595959"/>
    <a:srgbClr val="6161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54" autoAdjust="0"/>
    <p:restoredTop sz="86148" autoAdjust="0"/>
  </p:normalViewPr>
  <p:slideViewPr>
    <p:cSldViewPr snapToGrid="0">
      <p:cViewPr varScale="1">
        <p:scale>
          <a:sx n="56" d="100"/>
          <a:sy n="56" d="100"/>
        </p:scale>
        <p:origin x="144" y="72"/>
      </p:cViewPr>
      <p:guideLst>
        <p:guide orient="horz" pos="2160"/>
        <p:guide orient="horz" pos="911"/>
        <p:guide orient="horz" pos="1199"/>
        <p:guide orient="horz" pos="1487"/>
        <p:guide orient="horz" pos="2729"/>
        <p:guide orient="horz" pos="4176"/>
        <p:guide pos="3839"/>
        <p:guide pos="326"/>
        <p:guide pos="7067"/>
        <p:guide pos="7355"/>
      </p:guideLst>
    </p:cSldViewPr>
  </p:slid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55" d="100"/>
          <a:sy n="55" d="100"/>
        </p:scale>
        <p:origin x="-1776"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6.fntdata"/><Relationship Id="rId21" Type="http://schemas.openxmlformats.org/officeDocument/2006/relationships/slide" Target="slides/slide16.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3.fntdata"/><Relationship Id="rId49"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font" Target="fonts/font11.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5.xml"/><Relationship Id="rId41"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11/21/2013</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11/21/2013</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1856636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smtClean="0"/>
              <a:t>Access to BIG IT, democratization, services </a:t>
            </a:r>
            <a:r>
              <a:rPr lang="en-US" dirty="0" err="1" smtClean="0"/>
              <a:t>services</a:t>
            </a:r>
            <a:r>
              <a:rPr lang="en-US" dirty="0" smtClean="0"/>
              <a:t> </a:t>
            </a:r>
            <a:r>
              <a:rPr lang="en-US" dirty="0" err="1" smtClean="0"/>
              <a:t>services</a:t>
            </a:r>
            <a:endParaRPr lang="en-US" dirty="0" smtClean="0"/>
          </a:p>
          <a:p>
            <a:pPr marL="0" marR="0" indent="0" algn="l" defTabSz="1218987" rtl="0" eaLnBrk="1" fontAlgn="auto" latinLnBrk="0" hangingPunct="1">
              <a:lnSpc>
                <a:spcPct val="100000"/>
              </a:lnSpc>
              <a:spcBef>
                <a:spcPts val="0"/>
              </a:spcBef>
              <a:spcAft>
                <a:spcPts val="0"/>
              </a:spcAft>
              <a:buClrTx/>
              <a:buSzTx/>
              <a:buFontTx/>
              <a:buNone/>
              <a:tabLst/>
              <a:defRPr/>
            </a:pPr>
            <a:r>
              <a:rPr lang="en-US" dirty="0" smtClean="0"/>
              <a:t>Bring in authentication from </a:t>
            </a:r>
            <a:r>
              <a:rPr lang="en-US" dirty="0" err="1" smtClean="0"/>
              <a:t>facebook</a:t>
            </a:r>
            <a:r>
              <a:rPr lang="en-US" dirty="0" smtClean="0"/>
              <a:t>, use something for global caching, global load balance, </a:t>
            </a:r>
            <a:r>
              <a:rPr lang="en-US" dirty="0" err="1" smtClean="0"/>
              <a:t>hadoop</a:t>
            </a:r>
            <a:r>
              <a:rPr lang="en-US" baseline="0" dirty="0" smtClean="0"/>
              <a:t> </a:t>
            </a:r>
            <a:r>
              <a:rPr lang="en-US" baseline="0" smtClean="0"/>
              <a:t>big data, etc.</a:t>
            </a:r>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12</a:t>
            </a:fld>
            <a:endParaRPr lang="en-US" dirty="0"/>
          </a:p>
        </p:txBody>
      </p:sp>
    </p:spTree>
    <p:extLst>
      <p:ext uri="{BB962C8B-B14F-4D97-AF65-F5344CB8AC3E}">
        <p14:creationId xmlns:p14="http://schemas.microsoft.com/office/powerpoint/2010/main" val="35252462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not spend time writing components or code than anyone can write. Use a good framework,</a:t>
            </a:r>
            <a:r>
              <a:rPr lang="en-US" baseline="0" dirty="0" smtClean="0"/>
              <a:t> or cloud service to fill that gap. Use your time to build your IP, your unique offering, etc.</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13</a:t>
            </a:fld>
            <a:endParaRPr lang="en-US" dirty="0"/>
          </a:p>
        </p:txBody>
      </p:sp>
    </p:spTree>
    <p:extLst>
      <p:ext uri="{BB962C8B-B14F-4D97-AF65-F5344CB8AC3E}">
        <p14:creationId xmlns:p14="http://schemas.microsoft.com/office/powerpoint/2010/main" val="554926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1" i="0" u="none" strike="noStrike" kern="1200" cap="none" spc="0" normalizeH="0" baseline="0" noProof="0" dirty="0" smtClean="0">
                <a:ln>
                  <a:noFill/>
                </a:ln>
                <a:solidFill>
                  <a:prstClr val="black"/>
                </a:solidFill>
                <a:effectLst/>
                <a:uLnTx/>
                <a:uFillTx/>
                <a:latin typeface="Segoe UI" pitchFamily="34" charset="0"/>
              </a:rPr>
              <a:t>Transition:</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So we’ve seen three ways to run your code in Windows Azure - Virtual machines, Web Sites, and Cloud Services</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Now let’s look at the fourth compute service called Windows Azure Mobile Services.</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1" i="0" u="none" strike="noStrike" kern="1200" cap="none" spc="0" normalizeH="0" baseline="0" noProof="0" dirty="0" smtClean="0">
                <a:ln>
                  <a:noFill/>
                </a:ln>
                <a:solidFill>
                  <a:prstClr val="black"/>
                </a:solidFill>
                <a:effectLst/>
                <a:uLnTx/>
                <a:uFillTx/>
                <a:latin typeface="Segoe UI" pitchFamily="34" charset="0"/>
              </a:rPr>
              <a:t>Definition</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Mobile Services is an exciting new service that we introduced about three months ago and we’ve rapidly been updating with new features and services.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I’m sure that many of you today are building device applications that need connectivity to services and data.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Mobile Services are designed specifically to make it really simply for you to build cloud back-ends that power mobile device applications by providing common functionality you need as configurable services. </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1" i="0" u="none" strike="noStrike" kern="1200" cap="none" spc="0" normalizeH="0" baseline="0" noProof="0" dirty="0" smtClean="0">
                <a:ln>
                  <a:noFill/>
                </a:ln>
                <a:solidFill>
                  <a:prstClr val="black"/>
                </a:solidFill>
                <a:effectLst/>
                <a:uLnTx/>
                <a:uFillTx/>
                <a:latin typeface="Segoe UI" pitchFamily="34" charset="0"/>
              </a:rPr>
              <a:t>Features:</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Mobile Services provides the ability to easily store and retrieve data, manage users with several different identify providers including Microsoft Account, Twitter, Facebook, and Google accounts, and the ability to send push notifications to devices.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Today Mobile Services has native SDKs for Windows 8 Store applications, Windows Phone apps, and </a:t>
            </a:r>
            <a:r>
              <a:rPr kumimoji="0" lang="en-US" sz="1600" b="0" i="0" u="none" strike="noStrike" kern="1200" cap="none" spc="0" normalizeH="0" baseline="0" noProof="0" dirty="0" err="1" smtClean="0">
                <a:ln>
                  <a:noFill/>
                </a:ln>
                <a:solidFill>
                  <a:prstClr val="black"/>
                </a:solidFill>
                <a:effectLst/>
                <a:uLnTx/>
                <a:uFillTx/>
                <a:latin typeface="Segoe UI" pitchFamily="34" charset="0"/>
              </a:rPr>
              <a:t>iOS</a:t>
            </a:r>
            <a:r>
              <a:rPr kumimoji="0" lang="en-US" sz="1600" b="0" i="0" u="none" strike="noStrike" kern="1200" cap="none" spc="0" normalizeH="0" baseline="0" noProof="0" dirty="0" smtClean="0">
                <a:ln>
                  <a:noFill/>
                </a:ln>
                <a:solidFill>
                  <a:prstClr val="black"/>
                </a:solidFill>
                <a:effectLst/>
                <a:uLnTx/>
                <a:uFillTx/>
                <a:latin typeface="Segoe UI" pitchFamily="34" charset="0"/>
              </a:rPr>
              <a:t> applications.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We’re also adding Android and HTML5 support in the near future.</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endParaRPr kumimoji="0" lang="en-US" sz="1600" b="0" i="0" u="none" strike="noStrike" kern="1200" cap="none" spc="0" normalizeH="0" baseline="0" noProof="0" dirty="0" smtClean="0">
              <a:ln>
                <a:noFill/>
              </a:ln>
              <a:solidFill>
                <a:prstClr val="black"/>
              </a:solidFill>
              <a:effectLst/>
              <a:uLnTx/>
              <a:uFillTx/>
              <a:latin typeface="Segoe UI" pitchFamily="34" charset="0"/>
            </a:endParaRPr>
          </a:p>
          <a:p>
            <a:pPr marL="0" indent="0">
              <a:buFont typeface="Arial" panose="020B0604020202020204" pitchFamily="34" charset="0"/>
              <a:buNone/>
            </a:pP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40265745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r>
              <a:rPr lang="en-US" b="1" dirty="0" smtClean="0"/>
              <a:t>:</a:t>
            </a:r>
          </a:p>
          <a:p>
            <a:pPr marL="171450" indent="-171450">
              <a:buFont typeface="Arial" pitchFamily="34" charset="0"/>
              <a:buChar char="•"/>
            </a:pPr>
            <a:r>
              <a:rPr lang="en-US" dirty="0" smtClean="0"/>
              <a:t>Let’s walk through</a:t>
            </a:r>
            <a:r>
              <a:rPr lang="en-US" baseline="0" dirty="0" smtClean="0"/>
              <a:t> some of the building block services that we’re providing and in particular highlight some of the new features of these services.  </a:t>
            </a:r>
          </a:p>
          <a:p>
            <a:pPr marL="171450" indent="-171450">
              <a:buFont typeface="Arial" pitchFamily="34" charset="0"/>
              <a:buChar char="•"/>
            </a:pPr>
            <a:r>
              <a:rPr lang="en-US" baseline="0" dirty="0" smtClean="0"/>
              <a:t>If you’ve been using Windows Azure you maybe familiar with some of these services.  However, there are several new features we’re enabling with all of them.  </a:t>
            </a:r>
          </a:p>
          <a:p>
            <a:pPr marL="171450" indent="-171450">
              <a:buFont typeface="Arial" pitchFamily="34" charset="0"/>
              <a:buChar char="•"/>
            </a:pPr>
            <a:r>
              <a:rPr lang="en-US" baseline="0" dirty="0" smtClean="0"/>
              <a:t>The first one I’m going to talk about is the SQL Database</a:t>
            </a:r>
          </a:p>
          <a:p>
            <a:pPr marL="171450" indent="-171450">
              <a:buFont typeface="Arial" pitchFamily="34" charset="0"/>
              <a:buChar char="•"/>
            </a:pPr>
            <a:r>
              <a:rPr lang="en-US" baseline="0" dirty="0" smtClean="0"/>
              <a:t>SQL Database is a service we’ve had for a while as part of Windows Azure</a:t>
            </a:r>
          </a:p>
          <a:p>
            <a:pPr marL="171450" indent="-171450">
              <a:buFont typeface="Arial" pitchFamily="34" charset="0"/>
              <a:buChar char="•"/>
            </a:pPr>
            <a:r>
              <a:rPr lang="en-US" baseline="0" dirty="0" smtClean="0"/>
              <a:t>It provides a relational SQL Server database engine in the cloud</a:t>
            </a:r>
            <a:endParaRPr lang="en-US" dirty="0" smtClean="0"/>
          </a:p>
          <a:p>
            <a:pPr marL="171450" indent="-171450">
              <a:buFont typeface="Arial" pitchFamily="34" charset="0"/>
              <a:buChar char="•"/>
            </a:pPr>
            <a:r>
              <a:rPr lang="en-US" dirty="0" smtClean="0"/>
              <a:t>We run the SQL engine for you, we do all of the</a:t>
            </a:r>
            <a:r>
              <a:rPr lang="en-US" baseline="0" dirty="0" smtClean="0"/>
              <a:t> clustering and availability work for you, so you don’t have to worry about standing up your own clustered environment. </a:t>
            </a:r>
            <a:endParaRPr lang="en-US" dirty="0" smtClean="0"/>
          </a:p>
          <a:p>
            <a:pPr marL="171450" indent="-171450">
              <a:buFont typeface="Arial" pitchFamily="34" charset="0"/>
              <a:buChar char="•"/>
            </a:pPr>
            <a:r>
              <a:rPr lang="en-US" dirty="0" smtClean="0"/>
              <a:t>It’s a fully managed service</a:t>
            </a:r>
          </a:p>
          <a:p>
            <a:pPr marL="171450" indent="-171450">
              <a:buFont typeface="Arial" pitchFamily="34" charset="0"/>
              <a:buChar char="•"/>
            </a:pPr>
            <a:r>
              <a:rPr lang="en-US" dirty="0" smtClean="0"/>
              <a:t>We</a:t>
            </a:r>
            <a:r>
              <a:rPr lang="en-US" baseline="0" dirty="0" smtClean="0"/>
              <a:t> also apply security patches and monitor the system</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285750" indent="-285750">
              <a:buFont typeface="Arial" panose="020B0604020202020204" pitchFamily="34" charset="0"/>
              <a:buChar char="•"/>
            </a:pPr>
            <a:r>
              <a:rPr lang="en-US" sz="1600" baseline="0" dirty="0" smtClean="0"/>
              <a:t>We now have a new distributed cache feature in Windows Azure</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It is a low latency, in-memory cache that you can stand up as part of our application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It’s elastic so you can dynamically grow or shrink the cache at will, based on how your application is doing</a:t>
            </a:r>
          </a:p>
          <a:p>
            <a:pPr marL="498731" marR="0" lvl="1"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You don’t have to modify any application code or redeploy your application to increase or decrease the cache size.  </a:t>
            </a:r>
          </a:p>
          <a:p>
            <a:pPr marL="498731" marR="0" lvl="1"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Instead just go into the portal say you want more roles and Windows Azure will automatically spin them up</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It also has high availability support.  </a:t>
            </a:r>
          </a:p>
          <a:p>
            <a:pPr marL="498731" marR="0" lvl="1"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So you can indicate when you cache something that you want to pin the data on at least two cache servers, so if there is a hardware failure you will not loose any data.</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The Distributed Cache can be used from any language.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It now supports the </a:t>
            </a:r>
            <a:r>
              <a:rPr lang="en-US" sz="1600" baseline="0" dirty="0" err="1" smtClean="0"/>
              <a:t>Memcach’D</a:t>
            </a:r>
            <a:r>
              <a:rPr lang="en-US" sz="1600" baseline="0" dirty="0" smtClean="0"/>
              <a:t> protocol, so if you have apps that use </a:t>
            </a:r>
            <a:r>
              <a:rPr lang="en-US" sz="1600" baseline="0" dirty="0" err="1" smtClean="0"/>
              <a:t>Memcached</a:t>
            </a:r>
            <a:r>
              <a:rPr lang="en-US" sz="1600" baseline="0" dirty="0" smtClean="0"/>
              <a:t> today you can simply point them to the new distributed cache and they will work with no code changes required. </a:t>
            </a:r>
          </a:p>
          <a:p>
            <a:pPr>
              <a:lnSpc>
                <a:spcPct val="100000"/>
              </a:lnSpc>
              <a:spcAft>
                <a:spcPts val="980"/>
              </a:spcAft>
              <a:tabLst>
                <a:tab pos="1791675" algn="l"/>
              </a:tabLst>
            </a:pPr>
            <a:endParaRPr lang="en-US" sz="1600" dirty="0">
              <a:solidFill>
                <a:schemeClr val="bg1">
                  <a:alpha val="99000"/>
                </a:schemeClr>
              </a:solidFill>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285750" indent="-285750">
              <a:buFont typeface="Arial" pitchFamily="34" charset="0"/>
              <a:buChar char="•"/>
            </a:pPr>
            <a:r>
              <a:rPr lang="en-US" dirty="0" smtClean="0"/>
              <a:t>You can integrate with anyone using Active Directory</a:t>
            </a:r>
          </a:p>
          <a:p>
            <a:pPr marL="285750" indent="-285750">
              <a:buFont typeface="Arial" pitchFamily="34" charset="0"/>
              <a:buChar char="•"/>
            </a:pPr>
            <a:r>
              <a:rPr lang="en-US" dirty="0" smtClean="0"/>
              <a:t>Once you integrate</a:t>
            </a:r>
            <a:r>
              <a:rPr lang="en-US" baseline="0" dirty="0" smtClean="0"/>
              <a:t> </a:t>
            </a:r>
          </a:p>
          <a:p>
            <a:pPr marL="285750" indent="-285750">
              <a:buFont typeface="Arial" pitchFamily="34" charset="0"/>
              <a:buChar char="•"/>
            </a:pPr>
            <a:r>
              <a:rPr lang="en-US" baseline="0" dirty="0" smtClean="0"/>
              <a:t>You can also take advantage of our new graph API</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We also have a bunch of new service bus capabilities</a:t>
            </a:r>
          </a:p>
          <a:p>
            <a:pPr marL="171450" indent="-171450">
              <a:buFont typeface="Arial" pitchFamily="34" charset="0"/>
              <a:buChar char="•"/>
            </a:pPr>
            <a:r>
              <a:rPr lang="en-US" dirty="0" smtClean="0"/>
              <a:t>The Service Bus is a managed</a:t>
            </a:r>
            <a:r>
              <a:rPr lang="en-US" baseline="0" dirty="0" smtClean="0"/>
              <a:t> service that provides secure messaging and relay capabilities.</a:t>
            </a:r>
          </a:p>
          <a:p>
            <a:pPr marL="171450" indent="-171450">
              <a:buFont typeface="Arial" pitchFamily="34" charset="0"/>
              <a:buChar char="•"/>
            </a:pPr>
            <a:r>
              <a:rPr lang="en-US" baseline="0" dirty="0" smtClean="0"/>
              <a:t>It’s great for integrating cloud based solutions with on-premise environments in a very secure way </a:t>
            </a:r>
          </a:p>
          <a:p>
            <a:pPr marL="171450" indent="-171450">
              <a:buFont typeface="Arial" pitchFamily="34" charset="0"/>
              <a:buChar char="•"/>
            </a:pPr>
            <a:r>
              <a:rPr lang="en-US" baseline="0" dirty="0" smtClean="0"/>
              <a:t>and it enables a very loosely coupled architecture</a:t>
            </a:r>
          </a:p>
          <a:p>
            <a:pPr marL="171450" indent="-171450">
              <a:buFont typeface="Arial" pitchFamily="34" charset="0"/>
              <a:buChar char="•"/>
            </a:pPr>
            <a:r>
              <a:rPr lang="en-US" baseline="0" dirty="0" smtClean="0"/>
              <a:t>With the new Windows Azure SDK and Tools for Visual Studio, you can now view information about the service bus directly from within Visual Studio. </a:t>
            </a:r>
            <a:endParaRPr lang="en-US" dirty="0" smtClean="0"/>
          </a:p>
          <a:p>
            <a:pPr marL="171450" indent="-171450">
              <a:buFont typeface="Arial" pitchFamily="34" charset="0"/>
              <a:buChar char="•"/>
            </a:pPr>
            <a:r>
              <a:rPr lang="en-US" dirty="0" smtClean="0"/>
              <a:t>We are also now introducing cross platform libraries</a:t>
            </a:r>
            <a:r>
              <a:rPr lang="en-US" baseline="0" dirty="0" smtClean="0"/>
              <a:t> so you can use service bus from any OS whether it’s a VM, web site, or Cloud Service and with any of the languages we support. </a:t>
            </a:r>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 Points:</a:t>
            </a:r>
            <a:endParaRPr lang="en-US" dirty="0" smtClean="0"/>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In addition to queues, the Service Bus also provides a relay capability that can be used to connect through networks and enable hybrid applications.  </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To see this in action, we’ll take a look at another simple scenario.</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In this case we have a SQL database in our on-premises environment (for our demo, my local laptop) and the data is exposed through a simple WCF service </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By using the Service Bus relay, we can enable connectivity to our WCF service through Windows Azure</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On the front end, we have a mobile web application created with ASP.NET MVC running as a Cloud Service in Windows Azure. This app will connect to the WCF service through the relay and serve up the data to users.</a:t>
            </a:r>
          </a:p>
          <a:p>
            <a:pPr marL="0" marR="0" lvl="0" indent="0" algn="l" defTabSz="914363" rtl="0" eaLnBrk="1" fontAlgn="auto" latinLnBrk="0" hangingPunct="1">
              <a:lnSpc>
                <a:spcPct val="90000"/>
              </a:lnSpc>
              <a:spcBef>
                <a:spcPts val="0"/>
              </a:spcBef>
              <a:spcAft>
                <a:spcPts val="333"/>
              </a:spcAft>
              <a:buClrTx/>
              <a:buSzTx/>
              <a:buFont typeface="Arial" pitchFamily="34" charset="0"/>
              <a:buNone/>
              <a:tabLst/>
              <a:defRPr/>
            </a:pPr>
            <a:endParaRPr kumimoji="0" lang="en-US" sz="1600" b="0" i="0" u="none" strike="noStrike" kern="1200" cap="none" spc="0" normalizeH="0" baseline="0" noProof="0" dirty="0" smtClean="0">
              <a:ln>
                <a:noFill/>
              </a:ln>
              <a:solidFill>
                <a:prstClr val="black"/>
              </a:solidFill>
              <a:effectLst/>
              <a:uLnTx/>
              <a:uFillTx/>
              <a:latin typeface="Segoe UI" pitchFamily="34" charset="0"/>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7573400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In addition to the building block services that we provided from Microsoft, at BUILD we also introduced the Windows Azure Store.  </a:t>
            </a:r>
          </a:p>
          <a:p>
            <a:pPr marL="171450" indent="-171450">
              <a:buFont typeface="Arial" pitchFamily="34" charset="0"/>
              <a:buChar char="•"/>
            </a:pPr>
            <a:r>
              <a:rPr lang="en-US" dirty="0" smtClean="0"/>
              <a:t>Focused on developer services – both for data, storage options, application monitoring, and more. </a:t>
            </a:r>
          </a:p>
          <a:p>
            <a:pPr marL="171450" indent="-171450">
              <a:buFont typeface="Arial" pitchFamily="34" charset="0"/>
              <a:buChar char="•"/>
            </a:pPr>
            <a:r>
              <a:rPr lang="en-US" dirty="0" smtClean="0"/>
              <a:t>Many of these services are recognizable startups such as </a:t>
            </a:r>
            <a:r>
              <a:rPr lang="en-US" dirty="0" err="1" smtClean="0"/>
              <a:t>NewRelic</a:t>
            </a:r>
            <a:r>
              <a:rPr lang="en-US" dirty="0" smtClean="0"/>
              <a:t> and </a:t>
            </a:r>
            <a:r>
              <a:rPr lang="en-US" dirty="0" err="1" smtClean="0"/>
              <a:t>SendGrid</a:t>
            </a:r>
            <a:endParaRPr lang="en-US" dirty="0" smtClean="0"/>
          </a:p>
          <a:p>
            <a:pPr marL="0" indent="0">
              <a:buFont typeface="Arial" pitchFamily="34" charset="0"/>
              <a:buNone/>
            </a:pPr>
            <a:endParaRPr lang="en-US" dirty="0" smtClean="0"/>
          </a:p>
          <a:p>
            <a:pPr>
              <a:spcAft>
                <a:spcPts val="980"/>
              </a:spcAft>
              <a:tabLst>
                <a:tab pos="1791675" algn="l"/>
              </a:tabLst>
            </a:pPr>
            <a:endParaRPr lang="en-US" dirty="0" smtClean="0">
              <a:solidFill>
                <a:schemeClr val="tx1">
                  <a:alpha val="99000"/>
                </a:schemeClr>
              </a:solidFill>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797965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smtClean="0"/>
              <a:t>Speaking Points:</a:t>
            </a:r>
          </a:p>
          <a:p>
            <a:pPr marL="171450" indent="-171450">
              <a:buFont typeface="Arial" pitchFamily="34" charset="0"/>
              <a:buChar char="•"/>
            </a:pPr>
            <a:r>
              <a:rPr lang="en-US" sz="1100" dirty="0" smtClean="0"/>
              <a:t>In addition to the compute services for running your deploying</a:t>
            </a:r>
            <a:r>
              <a:rPr lang="en-US" sz="1100" baseline="0" dirty="0" smtClean="0"/>
              <a:t> and running your code, Windows Azure also provides a number of application building blocks.  </a:t>
            </a:r>
            <a:endParaRPr lang="en-US" sz="1100" dirty="0" smtClean="0"/>
          </a:p>
          <a:p>
            <a:pPr marL="171450" indent="-171450">
              <a:buFont typeface="Arial" pitchFamily="34" charset="0"/>
              <a:buChar char="•"/>
            </a:pPr>
            <a:r>
              <a:rPr lang="en-US" sz="1100" baseline="0" dirty="0" smtClean="0"/>
              <a:t>These are managed services that we run that provide a lot of value so you can avoid standing up the infrastructure for common capabilities</a:t>
            </a:r>
          </a:p>
          <a:p>
            <a:pPr marL="171450" indent="-171450">
              <a:buFont typeface="Arial" pitchFamily="34" charset="0"/>
              <a:buChar char="•"/>
            </a:pPr>
            <a:r>
              <a:rPr lang="en-US" sz="1100" baseline="0" dirty="0" smtClean="0"/>
              <a:t>You always can stand up VMs and put anything you want in it</a:t>
            </a:r>
          </a:p>
          <a:p>
            <a:pPr marL="171450" indent="-171450">
              <a:buFont typeface="Arial" pitchFamily="34" charset="0"/>
              <a:buChar char="•"/>
            </a:pPr>
            <a:r>
              <a:rPr lang="en-US" sz="1100" baseline="0" dirty="0" smtClean="0"/>
              <a:t>But in a lot of cases you will find that we have built in services that we deliver or that are delivered by our partners</a:t>
            </a:r>
          </a:p>
          <a:p>
            <a:pPr marL="171450" indent="-171450">
              <a:buFont typeface="Arial" pitchFamily="34" charset="0"/>
              <a:buChar char="•"/>
            </a:pPr>
            <a:r>
              <a:rPr lang="en-US" sz="1100" baseline="0" dirty="0" smtClean="0"/>
              <a:t>What’s cool is that you can use any of these services with a VM, with a Web Site, or with a Cloud Service – so you have flexibility in how you will consume them.</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
              <a:lnSpc>
                <a:spcPct val="115000"/>
              </a:lnSpc>
              <a:spcAft>
                <a:spcPts val="1000"/>
              </a:spcAft>
            </a:pPr>
            <a:r>
              <a:rPr lang="en-US" sz="1600" b="1" dirty="0" smtClean="0">
                <a:effectLst/>
                <a:latin typeface="Calibri" panose="020F0502020204030204" pitchFamily="34" charset="0"/>
                <a:ea typeface="Calibri" panose="020F0502020204030204" pitchFamily="34" charset="0"/>
                <a:cs typeface="Times New Roman" panose="02020603050405020304" pitchFamily="18" charset="0"/>
              </a:rPr>
              <a:t>Key Statements: </a:t>
            </a:r>
            <a:endParaRPr lang="en-US" sz="1600" dirty="0" smtClean="0">
              <a:effectLst/>
              <a:latin typeface="Calibri" panose="020F0502020204030204" pitchFamily="34" charset="0"/>
              <a:ea typeface="Calibri" panose="020F0502020204030204" pitchFamily="34" charset="0"/>
              <a:cs typeface="Times New Roman" panose="02020603050405020304" pitchFamily="18" charset="0"/>
            </a:endParaRPr>
          </a:p>
          <a:p>
            <a:pPr marL="171450" lvl="0" indent="-171450">
              <a:spcAft>
                <a:spcPts val="0"/>
              </a:spcAft>
              <a:buFont typeface="Arial" panose="020B0604020202020204" pitchFamily="34" charset="0"/>
              <a:buChar char="•"/>
            </a:pPr>
            <a:r>
              <a:rPr lang="en-US" sz="1200" dirty="0" smtClean="0">
                <a:effectLst/>
                <a:latin typeface="Calibri" panose="020F0502020204030204" pitchFamily="34" charset="0"/>
                <a:ea typeface="Calibri" panose="020F0502020204030204" pitchFamily="34" charset="0"/>
                <a:cs typeface="Calibri" panose="020F0502020204030204" pitchFamily="34" charset="0"/>
              </a:rPr>
              <a:t>Let’s start with Microsoft Vision – at our core we create amazing experiences to empower people for the activities they care most about.</a:t>
            </a:r>
            <a:endParaRPr lang="en-US" sz="1600" dirty="0" smtClean="0">
              <a:effectLst/>
              <a:latin typeface="Calibri" panose="020F0502020204030204" pitchFamily="34" charset="0"/>
              <a:ea typeface="Calibri" panose="020F0502020204030204" pitchFamily="34" charset="0"/>
              <a:cs typeface="Calibri" panose="020F0502020204030204" pitchFamily="34" charset="0"/>
            </a:endParaRPr>
          </a:p>
          <a:p>
            <a:pPr marL="171450" lvl="0" indent="-171450">
              <a:spcAft>
                <a:spcPts val="0"/>
              </a:spcAft>
              <a:buFont typeface="Arial" panose="020B0604020202020204" pitchFamily="34" charset="0"/>
              <a:buChar char="•"/>
            </a:pPr>
            <a:r>
              <a:rPr lang="en-US" sz="1200" dirty="0" smtClean="0">
                <a:effectLst/>
                <a:latin typeface="Calibri" panose="020F0502020204030204" pitchFamily="34" charset="0"/>
                <a:ea typeface="Calibri" panose="020F0502020204030204" pitchFamily="34" charset="0"/>
                <a:cs typeface="Calibri" panose="020F0502020204030204" pitchFamily="34" charset="0"/>
              </a:rPr>
              <a:t>This is anchored in our family of current and new devices and service for individuals and businesses.</a:t>
            </a:r>
            <a:endParaRPr lang="en-US" sz="1600" dirty="0" smtClean="0">
              <a:effectLst/>
              <a:latin typeface="Calibri" panose="020F0502020204030204" pitchFamily="34" charset="0"/>
              <a:ea typeface="Calibri" panose="020F0502020204030204" pitchFamily="34" charset="0"/>
              <a:cs typeface="Calibri" panose="020F0502020204030204" pitchFamily="34" charset="0"/>
            </a:endParaRPr>
          </a:p>
          <a:p>
            <a:pPr marL="171450" lvl="0" indent="-171450">
              <a:spcAft>
                <a:spcPts val="0"/>
              </a:spcAft>
              <a:buFont typeface="Arial" panose="020B0604020202020204" pitchFamily="34" charset="0"/>
              <a:buChar char="•"/>
            </a:pPr>
            <a:r>
              <a:rPr lang="en-US" sz="1200" dirty="0" smtClean="0">
                <a:effectLst/>
                <a:latin typeface="Calibri" panose="020F0502020204030204" pitchFamily="34" charset="0"/>
                <a:ea typeface="Calibri" panose="020F0502020204030204" pitchFamily="34" charset="0"/>
                <a:cs typeface="Calibri" panose="020F0502020204030204" pitchFamily="34" charset="0"/>
              </a:rPr>
              <a:t>Our assets are very strong – our platform is adaptable to different screen sizes and powered by services meeting people’s needs where ever they are – at home, work, school, and on the go.</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0"/>
          </p:nvPr>
        </p:nvSpPr>
        <p:spPr/>
        <p:txBody>
          <a:bodyPr/>
          <a:lstStyle/>
          <a:p>
            <a:fld id="{56FF6963-B033-47E9-9CEA-D5070666226F}"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32783271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285750" indent="-285750">
              <a:buFont typeface="Arial" pitchFamily="34" charset="0"/>
              <a:buChar char="•"/>
            </a:pPr>
            <a:r>
              <a:rPr lang="en-US" dirty="0" smtClean="0"/>
              <a:t>All of these services</a:t>
            </a:r>
            <a:r>
              <a:rPr lang="en-US" baseline="0" dirty="0" smtClean="0"/>
              <a:t> can also be used from multiple languages</a:t>
            </a:r>
            <a:endParaRPr lang="en-US" dirty="0" smtClean="0"/>
          </a:p>
          <a:p>
            <a:pPr marL="285750" indent="-285750">
              <a:buFont typeface="Arial" pitchFamily="34" charset="0"/>
              <a:buChar char="•"/>
            </a:pPr>
            <a:r>
              <a:rPr lang="en-US" dirty="0" smtClean="0"/>
              <a:t>We</a:t>
            </a:r>
            <a:r>
              <a:rPr lang="en-US" baseline="0" dirty="0" smtClean="0"/>
              <a:t> now have as part of our developer center on WindowsAzure.com support for multiple different languages including .NET, Node, Java, and PHP.</a:t>
            </a:r>
          </a:p>
          <a:p>
            <a:pPr marL="285750" indent="-285750">
              <a:buFont typeface="Arial" pitchFamily="34" charset="0"/>
              <a:buChar char="•"/>
            </a:pPr>
            <a:r>
              <a:rPr lang="en-US" baseline="0" dirty="0" smtClean="0"/>
              <a:t>One of the new languages that we’re now enabling is Python with a complete SDK and </a:t>
            </a:r>
            <a:r>
              <a:rPr lang="en-US" baseline="0" dirty="0" err="1" smtClean="0"/>
              <a:t>dev</a:t>
            </a:r>
            <a:r>
              <a:rPr lang="en-US" baseline="0" dirty="0" smtClean="0"/>
              <a:t> center. </a:t>
            </a:r>
          </a:p>
          <a:p>
            <a:pPr marL="285750" indent="-285750">
              <a:buFont typeface="Arial" pitchFamily="34" charset="0"/>
              <a:buChar char="•"/>
            </a:pPr>
            <a:r>
              <a:rPr lang="en-US" baseline="0" dirty="0" smtClean="0"/>
              <a:t>For each of these we provide libraries that you can consume that call into the REST APIs  that we expose for the building block services.  </a:t>
            </a:r>
          </a:p>
          <a:p>
            <a:pPr marL="285750" indent="-285750">
              <a:buFont typeface="Arial" pitchFamily="34" charset="0"/>
              <a:buChar char="•"/>
            </a:pPr>
            <a:r>
              <a:rPr lang="en-US" baseline="0" dirty="0" smtClean="0"/>
              <a:t>You can also call the REST APIs directly</a:t>
            </a:r>
          </a:p>
          <a:p>
            <a:pPr marL="0" indent="0">
              <a:buFont typeface="Arial" pitchFamily="34" charset="0"/>
              <a:buNone/>
            </a:pPr>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22</a:t>
            </a:fld>
            <a:endParaRPr lang="en-US" dirty="0"/>
          </a:p>
        </p:txBody>
      </p:sp>
    </p:spTree>
    <p:extLst>
      <p:ext uri="{BB962C8B-B14F-4D97-AF65-F5344CB8AC3E}">
        <p14:creationId xmlns:p14="http://schemas.microsoft.com/office/powerpoint/2010/main" val="7594813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285750" indent="-285750">
              <a:buFont typeface="Arial" panose="020B0604020202020204" pitchFamily="34" charset="0"/>
              <a:buChar char="•"/>
            </a:pPr>
            <a:r>
              <a:rPr lang="en-US" baseline="0" dirty="0" smtClean="0"/>
              <a:t>All of the libraries are hosted on </a:t>
            </a:r>
            <a:r>
              <a:rPr lang="en-US" baseline="0" dirty="0" err="1" smtClean="0"/>
              <a:t>GitHub</a:t>
            </a:r>
            <a:r>
              <a:rPr lang="en-US" baseline="0" dirty="0" smtClean="0"/>
              <a:t> under an Apache 2 license</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So you can both see the source and contribute back to the source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23</a:t>
            </a:fld>
            <a:endParaRPr lang="en-US" dirty="0"/>
          </a:p>
        </p:txBody>
      </p:sp>
    </p:spTree>
    <p:extLst>
      <p:ext uri="{BB962C8B-B14F-4D97-AF65-F5344CB8AC3E}">
        <p14:creationId xmlns:p14="http://schemas.microsoft.com/office/powerpoint/2010/main" val="3955875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smtClean="0"/>
              <a:t>Demo how to sign up for a trial.</a:t>
            </a:r>
          </a:p>
          <a:p>
            <a:pPr marL="0" marR="0" indent="0" algn="l" defTabSz="1218987" rtl="0" eaLnBrk="1" fontAlgn="auto" latinLnBrk="0" hangingPunct="1">
              <a:lnSpc>
                <a:spcPct val="100000"/>
              </a:lnSpc>
              <a:spcBef>
                <a:spcPts val="0"/>
              </a:spcBef>
              <a:spcAft>
                <a:spcPts val="0"/>
              </a:spcAft>
              <a:buClrTx/>
              <a:buSzTx/>
              <a:buFontTx/>
              <a:buNone/>
              <a:tabLst/>
              <a:defRPr/>
            </a:pPr>
            <a:r>
              <a:rPr lang="en-US" dirty="0" smtClean="0"/>
              <a:t>	REMEMBER: Credit card is used to validate</a:t>
            </a:r>
            <a:r>
              <a:rPr lang="en-US" baseline="0" dirty="0" smtClean="0"/>
              <a:t> over 18, and to prove you are a human. It is never billed because the trial account has a spending cap.</a:t>
            </a:r>
            <a:endParaRPr lang="en-US" dirty="0" smtClean="0"/>
          </a:p>
          <a:p>
            <a:r>
              <a:rPr lang="en-US" dirty="0" smtClean="0"/>
              <a:t>Demo the portal.  Show the let,</a:t>
            </a:r>
            <a:r>
              <a:rPr lang="en-US" baseline="0" dirty="0" smtClean="0"/>
              <a:t> the tray, filtering subscriptions, etc. Just the parts you find useful.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25</a:t>
            </a:fld>
            <a:endParaRPr lang="en-US" dirty="0"/>
          </a:p>
        </p:txBody>
      </p:sp>
    </p:spTree>
    <p:extLst>
      <p:ext uri="{BB962C8B-B14F-4D97-AF65-F5344CB8AC3E}">
        <p14:creationId xmlns:p14="http://schemas.microsoft.com/office/powerpoint/2010/main" val="932492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
              <a:lnSpc>
                <a:spcPct val="115000"/>
              </a:lnSpc>
              <a:spcAft>
                <a:spcPts val="1000"/>
              </a:spcAft>
            </a:pPr>
            <a:r>
              <a:rPr lang="en-US" sz="1600" b="1" dirty="0" smtClean="0">
                <a:effectLst/>
                <a:latin typeface="Calibri" panose="020F0502020204030204" pitchFamily="34" charset="0"/>
                <a:ea typeface="Calibri" panose="020F0502020204030204" pitchFamily="34" charset="0"/>
                <a:cs typeface="Times New Roman" panose="02020603050405020304" pitchFamily="18" charset="0"/>
              </a:rPr>
              <a:t>Key Statements: </a:t>
            </a:r>
            <a:endParaRPr lang="en-US" sz="1600" dirty="0" smtClean="0">
              <a:effectLst/>
              <a:latin typeface="Calibri" panose="020F0502020204030204" pitchFamily="34" charset="0"/>
              <a:ea typeface="Calibri" panose="020F0502020204030204" pitchFamily="34" charset="0"/>
              <a:cs typeface="Times New Roman" panose="02020603050405020304" pitchFamily="18" charset="0"/>
            </a:endParaRPr>
          </a:p>
          <a:p>
            <a:pPr marL="171450" lvl="0" indent="-171450">
              <a:spcAft>
                <a:spcPts val="0"/>
              </a:spcAft>
              <a:buFont typeface="Arial" panose="020B0604020202020204" pitchFamily="34" charset="0"/>
              <a:buChar char="•"/>
            </a:pPr>
            <a:r>
              <a:rPr lang="en-US" sz="1200" dirty="0" smtClean="0">
                <a:solidFill>
                  <a:srgbClr val="000000"/>
                </a:solidFill>
                <a:effectLst/>
                <a:latin typeface="Calibri" panose="020F0502020204030204" pitchFamily="34" charset="0"/>
                <a:ea typeface="Calibri" panose="020F0502020204030204" pitchFamily="34" charset="0"/>
                <a:cs typeface="Calibri" panose="020F0502020204030204" pitchFamily="34" charset="0"/>
              </a:rPr>
              <a:t>Another key attribute of our platform is the concept of common core, which provides unique opportunity for developers. No competitor can match this.</a:t>
            </a:r>
            <a:endParaRPr lang="en-US" sz="1600" dirty="0" smtClean="0">
              <a:effectLst/>
              <a:latin typeface="Calibri" panose="020F0502020204030204" pitchFamily="34" charset="0"/>
              <a:ea typeface="Calibri" panose="020F0502020204030204" pitchFamily="34" charset="0"/>
              <a:cs typeface="Calibri" panose="020F0502020204030204" pitchFamily="34" charset="0"/>
            </a:endParaRPr>
          </a:p>
          <a:p>
            <a:pPr marL="171450" lvl="0" indent="-171450">
              <a:spcAft>
                <a:spcPts val="0"/>
              </a:spcAft>
              <a:buFont typeface="Arial" panose="020B0604020202020204" pitchFamily="34" charset="0"/>
              <a:buChar char="•"/>
            </a:pPr>
            <a:r>
              <a:rPr lang="en-US" sz="1200" dirty="0" smtClean="0">
                <a:solidFill>
                  <a:srgbClr val="000000"/>
                </a:solidFill>
                <a:effectLst/>
                <a:latin typeface="Calibri" panose="020F0502020204030204" pitchFamily="34" charset="0"/>
                <a:ea typeface="Calibri" panose="020F0502020204030204" pitchFamily="34" charset="0"/>
                <a:cs typeface="Calibri" panose="020F0502020204030204" pitchFamily="34" charset="0"/>
              </a:rPr>
              <a:t>Our Windows platform spans devices and cloud </a:t>
            </a:r>
            <a:r>
              <a:rPr lang="en-US" sz="1200" dirty="0" smtClean="0">
                <a:effectLst/>
                <a:latin typeface="Calibri" panose="020F0502020204030204" pitchFamily="34" charset="0"/>
                <a:ea typeface="Calibri" panose="020F0502020204030204" pitchFamily="34" charset="0"/>
                <a:cs typeface="Calibri" panose="020F0502020204030204" pitchFamily="34" charset="0"/>
              </a:rPr>
              <a:t>services, including Windows, Windows Phone, Windows Azure, Windows Server, Office, Bing, Xbox, Visual Studio and other tools and technologies. </a:t>
            </a:r>
            <a:endParaRPr lang="en-US" sz="1600" dirty="0" smtClean="0">
              <a:effectLst/>
              <a:latin typeface="Calibri" panose="020F0502020204030204" pitchFamily="34" charset="0"/>
              <a:ea typeface="Calibri" panose="020F0502020204030204" pitchFamily="34" charset="0"/>
              <a:cs typeface="Calibri" panose="020F0502020204030204" pitchFamily="34" charset="0"/>
            </a:endParaRPr>
          </a:p>
          <a:p>
            <a:pPr marL="171450" lvl="0" indent="-171450">
              <a:spcAft>
                <a:spcPts val="0"/>
              </a:spcAft>
              <a:buFont typeface="Arial" panose="020B0604020202020204" pitchFamily="34" charset="0"/>
              <a:buChar char="•"/>
            </a:pPr>
            <a:r>
              <a:rPr lang="en-US" sz="1200" dirty="0" smtClean="0">
                <a:effectLst/>
                <a:latin typeface="Calibri" panose="020F0502020204030204" pitchFamily="34" charset="0"/>
                <a:ea typeface="Calibri" panose="020F0502020204030204" pitchFamily="34" charset="0"/>
                <a:cs typeface="Calibri" panose="020F0502020204030204" pitchFamily="34" charset="0"/>
              </a:rPr>
              <a:t>With common core, developers have the ability to take code, skill set, programming languages, and tools across PC, tablet, phone, and handheld device.</a:t>
            </a:r>
            <a:endParaRPr lang="en-US" sz="1600" dirty="0" smtClean="0">
              <a:effectLst/>
              <a:latin typeface="Calibri" panose="020F0502020204030204" pitchFamily="34" charset="0"/>
              <a:ea typeface="Calibri" panose="020F0502020204030204" pitchFamily="34" charset="0"/>
              <a:cs typeface="Calibri" panose="020F0502020204030204" pitchFamily="34" charset="0"/>
            </a:endParaRPr>
          </a:p>
          <a:p>
            <a:pPr marL="171450" lvl="0" indent="-171450">
              <a:spcAft>
                <a:spcPts val="0"/>
              </a:spcAft>
              <a:buFont typeface="Arial" panose="020B0604020202020204" pitchFamily="34" charset="0"/>
              <a:buChar char="•"/>
            </a:pPr>
            <a:r>
              <a:rPr lang="en-US" sz="1200" dirty="0" smtClean="0">
                <a:effectLst/>
                <a:latin typeface="Calibri" panose="020F0502020204030204" pitchFamily="34" charset="0"/>
                <a:ea typeface="Calibri" panose="020F0502020204030204" pitchFamily="34" charset="0"/>
                <a:cs typeface="Calibri" panose="020F0502020204030204" pitchFamily="34" charset="0"/>
              </a:rPr>
              <a:t>In Enterprise space the deployment choice (public, private, hybrid) and enterprise grade credibility are key tenets for LOB applications.</a:t>
            </a:r>
            <a:endParaRPr lang="en-US" sz="1600" dirty="0" smtClean="0">
              <a:effectLst/>
              <a:latin typeface="Calibri" panose="020F0502020204030204" pitchFamily="34" charset="0"/>
              <a:ea typeface="Calibri" panose="020F0502020204030204" pitchFamily="34" charset="0"/>
              <a:cs typeface="Calibri" panose="020F0502020204030204" pitchFamily="34" charset="0"/>
            </a:endParaRPr>
          </a:p>
          <a:p>
            <a:pPr marL="171450" lvl="0" indent="-171450">
              <a:spcAft>
                <a:spcPts val="0"/>
              </a:spcAft>
              <a:buFont typeface="Arial" panose="020B0604020202020204" pitchFamily="34" charset="0"/>
              <a:buChar char="•"/>
            </a:pPr>
            <a:r>
              <a:rPr lang="en-US" sz="1200" dirty="0" smtClean="0">
                <a:effectLst/>
                <a:latin typeface="Calibri" panose="020F0502020204030204" pitchFamily="34" charset="0"/>
                <a:ea typeface="Calibri" panose="020F0502020204030204" pitchFamily="34" charset="0"/>
                <a:cs typeface="Calibri" panose="020F0502020204030204" pitchFamily="34" charset="0"/>
              </a:rPr>
              <a:t>For commercial developers, on the other hand, the size of potential market combined with faster development paves an easier path to commercial success.</a:t>
            </a:r>
            <a:endParaRPr lang="en-US" sz="1600" dirty="0" smtClean="0">
              <a:effectLst/>
              <a:latin typeface="Calibri" panose="020F0502020204030204" pitchFamily="34" charset="0"/>
              <a:ea typeface="Calibri" panose="020F0502020204030204" pitchFamily="34" charset="0"/>
              <a:cs typeface="Calibri" panose="020F0502020204030204" pitchFamily="34" charset="0"/>
            </a:endParaRPr>
          </a:p>
          <a:p>
            <a:pPr marL="171450" indent="-171450" defTabSz="909517">
              <a:lnSpc>
                <a:spcPct val="90000"/>
              </a:lnSpc>
              <a:spcAft>
                <a:spcPts val="331"/>
              </a:spcAft>
              <a:buFont typeface="Arial" panose="020B0604020202020204" pitchFamily="34" charset="0"/>
              <a:buChar char="•"/>
              <a:defRPr/>
            </a:pPr>
            <a:endParaRPr lang="en-US" dirty="0"/>
          </a:p>
        </p:txBody>
      </p:sp>
      <p:sp>
        <p:nvSpPr>
          <p:cNvPr id="4" name="Date Placeholder 3"/>
          <p:cNvSpPr>
            <a:spLocks noGrp="1"/>
          </p:cNvSpPr>
          <p:nvPr>
            <p:ph type="dt" idx="10"/>
          </p:nvPr>
        </p:nvSpPr>
        <p:spPr/>
        <p:txBody>
          <a:bodyPr/>
          <a:lstStyle/>
          <a:p>
            <a:fld id="{D6DDADEE-5CA5-468A-9BF3-116CAE57484D}" type="datetime1">
              <a:rPr lang="en-US" smtClean="0">
                <a:solidFill>
                  <a:prstClr val="black"/>
                </a:solidFill>
              </a:rPr>
              <a:pPr/>
              <a:t>11/21/2013</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4927" defTabSz="926530"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4927" defTabSz="926530"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15717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There</a:t>
            </a:r>
            <a:r>
              <a:rPr lang="en-US" baseline="0" dirty="0" smtClean="0"/>
              <a:t> are numerous terms and definitions floating around in the industry for “the cloud”, “cloud computing”, “cloud services”, etc.</a:t>
            </a:r>
          </a:p>
          <a:p>
            <a:pPr marL="171450" indent="-171450">
              <a:buFont typeface="Arial" pitchFamily="34" charset="0"/>
              <a:buChar char="•"/>
            </a:pPr>
            <a:r>
              <a:rPr lang="en-US" baseline="0" dirty="0" smtClean="0"/>
              <a:t>Microsoft thinks of the cloud as simply an approach to computing that enables applications to be delivered at scale for a variety of workloads and client devices.</a:t>
            </a:r>
            <a:endParaRPr lang="en-US" dirty="0" smtClean="0"/>
          </a:p>
          <a:p>
            <a:pPr marL="171450" indent="-171450">
              <a:buFont typeface="Arial" pitchFamily="34" charset="0"/>
              <a:buChar char="•"/>
            </a:pPr>
            <a:r>
              <a:rPr lang="en-US" dirty="0" smtClean="0"/>
              <a:t>The cloud can help deliver IT as a standardized service…freeing you up to focus on your business</a:t>
            </a:r>
          </a:p>
          <a:p>
            <a:endParaRPr lang="en-US" dirty="0"/>
          </a:p>
        </p:txBody>
      </p:sp>
      <p:sp>
        <p:nvSpPr>
          <p:cNvPr id="4" name="Slide Number Placeholder 3"/>
          <p:cNvSpPr>
            <a:spLocks noGrp="1"/>
          </p:cNvSpPr>
          <p:nvPr>
            <p:ph type="sldNum" sz="quarter" idx="10"/>
          </p:nvPr>
        </p:nvSpPr>
        <p:spPr/>
        <p:txBody>
          <a:bodyPr/>
          <a:lstStyle/>
          <a:p>
            <a:fld id="{4D312BB7-0100-46F5-B6A2-2DDB0C4FB2EB}" type="slidenum">
              <a:rPr lang="en-US" smtClean="0"/>
              <a:t>4</a:t>
            </a:fld>
            <a:endParaRPr lang="en-US" dirty="0"/>
          </a:p>
        </p:txBody>
      </p:sp>
    </p:spTree>
    <p:extLst>
      <p:ext uri="{BB962C8B-B14F-4D97-AF65-F5344CB8AC3E}">
        <p14:creationId xmlns:p14="http://schemas.microsoft.com/office/powerpoint/2010/main" val="2177742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a:bodyPr>
          <a:lstStyle/>
          <a:p>
            <a:pPr marL="0" indent="0">
              <a:buFont typeface="Arial" pitchFamily="34" charset="0"/>
              <a:buNone/>
            </a:pPr>
            <a:endParaRPr lang="en-US" baseline="0" dirty="0" smtClean="0"/>
          </a:p>
          <a:p>
            <a:pPr mar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2937367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indent="0">
              <a:buFont typeface="Arial" pitchFamily="34" charset="0"/>
              <a:buNone/>
            </a:pPr>
            <a:r>
              <a:rPr lang="en-US" b="1" dirty="0" smtClean="0"/>
              <a:t>Slide Objectives:</a:t>
            </a:r>
          </a:p>
          <a:p>
            <a:pPr marL="171450" indent="-171450">
              <a:buFont typeface="Arial" pitchFamily="34" charset="0"/>
              <a:buChar char="•"/>
            </a:pPr>
            <a:r>
              <a:rPr lang="en-US" dirty="0" smtClean="0"/>
              <a:t>Explain the three established industry</a:t>
            </a:r>
            <a:r>
              <a:rPr lang="en-US" baseline="0" dirty="0" smtClean="0"/>
              <a:t> </a:t>
            </a:r>
            <a:r>
              <a:rPr lang="en-US" dirty="0" smtClean="0"/>
              <a:t>terms </a:t>
            </a:r>
            <a:r>
              <a:rPr lang="en-US" baseline="0" dirty="0" smtClean="0"/>
              <a:t>for cloud services</a:t>
            </a:r>
            <a:endParaRPr lang="en-US" dirty="0" smtClean="0"/>
          </a:p>
          <a:p>
            <a:pPr marL="0" indent="0">
              <a:buFont typeface="Arial" pitchFamily="34" charset="0"/>
              <a:buNone/>
            </a:pPr>
            <a:endParaRPr lang="en-US" b="1" dirty="0" smtClean="0"/>
          </a:p>
          <a:p>
            <a:r>
              <a:rPr lang="en-US" b="1" dirty="0" smtClean="0"/>
              <a:t>Speaker</a:t>
            </a:r>
            <a:r>
              <a:rPr lang="en-US" b="1" baseline="0" dirty="0" smtClean="0"/>
              <a:t> Notes:</a:t>
            </a:r>
            <a:endParaRPr lang="en-US" dirty="0" smtClean="0"/>
          </a:p>
          <a:p>
            <a:pPr marL="171450" indent="-171450">
              <a:buFont typeface="Arial" pitchFamily="34" charset="0"/>
              <a:buChar char="•"/>
            </a:pPr>
            <a:r>
              <a:rPr lang="en-US" b="0" dirty="0" smtClean="0"/>
              <a:t>There is a lot of talk in the industry about different</a:t>
            </a:r>
            <a:r>
              <a:rPr lang="en-US" b="0" baseline="0" dirty="0" smtClean="0"/>
              <a:t> terms like Platform as a Service, Infrastructure as a Service, and Software as a Service.</a:t>
            </a:r>
          </a:p>
          <a:p>
            <a:pPr marL="171450" indent="-171450">
              <a:buFont typeface="Arial" pitchFamily="34" charset="0"/>
              <a:buChar char="•"/>
            </a:pPr>
            <a:r>
              <a:rPr lang="en-US" b="0" baseline="0" dirty="0" smtClean="0"/>
              <a:t>Since PDC08 when we first announced the Windows Azure our focus has been on delivering a platform as a service offering where you can build applications.  Where the platform abstracts you from the complexities of building and running applications.  </a:t>
            </a:r>
          </a:p>
          <a:p>
            <a:pPr marL="171450" indent="-171450">
              <a:buFont typeface="Arial" pitchFamily="34" charset="0"/>
              <a:buChar char="•"/>
            </a:pPr>
            <a:r>
              <a:rPr lang="en-US" b="0" baseline="0" dirty="0" smtClean="0"/>
              <a:t>We fundamentally believe that the future path forward for development is by providing a platform.  In fact, as you’ll see in a few minutes, we believe that there are a number of new capabilities that should be delivered as services to the platform.</a:t>
            </a:r>
          </a:p>
          <a:p>
            <a:pPr marL="171450" indent="-171450">
              <a:buFont typeface="Arial" pitchFamily="34" charset="0"/>
              <a:buChar char="•"/>
            </a:pPr>
            <a:endParaRPr lang="en-US" b="0" baseline="0" dirty="0" smtClean="0"/>
          </a:p>
          <a:p>
            <a:pPr marL="0" indent="0">
              <a:buFont typeface="Arial" pitchFamily="34" charset="0"/>
              <a:buNone/>
            </a:pPr>
            <a:r>
              <a:rPr lang="en-US" b="1" dirty="0" smtClean="0"/>
              <a:t>Notes:</a:t>
            </a:r>
          </a:p>
          <a:p>
            <a:pPr marL="171450" indent="-171450">
              <a:buFont typeface="Arial" pitchFamily="34" charset="0"/>
              <a:buChar char="•"/>
            </a:pPr>
            <a:r>
              <a:rPr lang="en-US" dirty="0" smtClean="0"/>
              <a:t>There is a lot of confusion in the industry when it comes to the</a:t>
            </a:r>
            <a:r>
              <a:rPr lang="en-US" baseline="0" dirty="0" smtClean="0"/>
              <a:t> cloud.   </a:t>
            </a:r>
          </a:p>
          <a:p>
            <a:pPr marL="171450" indent="-171450">
              <a:buFont typeface="Arial" pitchFamily="34" charset="0"/>
              <a:buChar char="•"/>
            </a:pPr>
            <a:r>
              <a:rPr lang="en-US" baseline="0" dirty="0" smtClean="0"/>
              <a:t>It’s important that you understand both what is happening in the industry and how we think about the cloud.  </a:t>
            </a:r>
            <a:endParaRPr lang="en-US" dirty="0" smtClean="0"/>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This is the most commonly used taxonomy for differentiating between types of cloud services.</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smtClean="0"/>
              <a:t>The industry has defined three categories of services:</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IaaS</a:t>
            </a:r>
            <a:r>
              <a:rPr lang="en-US" dirty="0" smtClean="0"/>
              <a:t> – a set of infrastructure</a:t>
            </a:r>
            <a:r>
              <a:rPr lang="en-US" baseline="0" dirty="0" smtClean="0"/>
              <a:t> level capabilities such as an operating system, network connectivity, etc. that are delivered as pay for use services and can be used to host applications.  </a:t>
            </a:r>
            <a:endParaRPr lang="en-US"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PaaS – higher level sets of functionality</a:t>
            </a:r>
            <a:r>
              <a:rPr lang="en-US" b="0" baseline="0" dirty="0" smtClean="0"/>
              <a:t> that are delivered as consumable services for developers who are building applications.  PaaS is about abstracting developers from the underlying infrastructure to enable applications to quickly be composed. </a:t>
            </a:r>
            <a:endParaRPr lang="en-US" b="0"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SaaS</a:t>
            </a:r>
            <a:r>
              <a:rPr lang="en-US" dirty="0" smtClean="0"/>
              <a:t> – applications that are delivered using</a:t>
            </a:r>
            <a:r>
              <a:rPr lang="en-US" baseline="0" dirty="0" smtClean="0"/>
              <a:t> a service delivery model where organizations can simply consume and use the application.  Typically an organization would pay for the use of the application or the application could be monetized through ad revenue.  </a:t>
            </a:r>
            <a:endParaRPr lang="en-US" dirty="0" smtClean="0"/>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It is important to note that these 3 types of services may exist independently of one another or combined with one another.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3879287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fontScale="47500" lnSpcReduction="20000"/>
          </a:bodyPr>
          <a:lstStyle/>
          <a:p>
            <a:r>
              <a:rPr lang="en-US" b="1" dirty="0" smtClean="0"/>
              <a:t>Slide Objectives:</a:t>
            </a:r>
          </a:p>
          <a:p>
            <a:pPr marL="171450" indent="-171450">
              <a:buFont typeface="Arial" pitchFamily="34" charset="0"/>
              <a:buChar char="•"/>
            </a:pPr>
            <a:r>
              <a:rPr lang="en-US" b="0" dirty="0" smtClean="0"/>
              <a:t>Explain</a:t>
            </a:r>
            <a:r>
              <a:rPr lang="en-US" b="0" baseline="0" dirty="0" smtClean="0"/>
              <a:t> the differences and relationship between IaaS, PaaS, and SaaS in more detail.</a:t>
            </a:r>
            <a:endParaRPr lang="en-US" b="0" dirty="0" smtClean="0"/>
          </a:p>
          <a:p>
            <a:endParaRPr lang="en-US" b="1" dirty="0" smtClean="0"/>
          </a:p>
          <a:p>
            <a:r>
              <a:rPr lang="en-US" b="1" dirty="0" smtClean="0"/>
              <a:t>Speaking Points:</a:t>
            </a:r>
          </a:p>
          <a:p>
            <a:pPr marL="171450" indent="-171450">
              <a:buFont typeface="Arial" pitchFamily="34" charset="0"/>
              <a:buChar char="•"/>
            </a:pPr>
            <a:r>
              <a:rPr lang="en-US" dirty="0" smtClean="0"/>
              <a:t>Here’s another</a:t>
            </a:r>
            <a:r>
              <a:rPr lang="en-US" baseline="0" dirty="0" smtClean="0"/>
              <a:t> way to look at the cloud services taxonomy and how this taxonomy maps to the components in an IT infrastructure.     </a:t>
            </a:r>
          </a:p>
          <a:p>
            <a:pPr marL="171450" indent="-171450">
              <a:buFont typeface="Arial" pitchFamily="34" charset="0"/>
              <a:buChar char="•"/>
            </a:pPr>
            <a:r>
              <a:rPr lang="en-US" baseline="0" dirty="0" smtClean="0"/>
              <a:t>Packaged Software</a:t>
            </a:r>
          </a:p>
          <a:p>
            <a:pPr marL="384431" lvl="1" indent="-171450">
              <a:buFont typeface="Arial" pitchFamily="34" charset="0"/>
              <a:buChar char="•"/>
            </a:pPr>
            <a:r>
              <a:rPr lang="en-US" baseline="0" dirty="0" smtClean="0"/>
              <a:t>With packaged software a customer would be responsible for managing the entire stack – ranging from the network connectivity to the applications.  </a:t>
            </a:r>
          </a:p>
          <a:p>
            <a:pPr marL="171450" indent="-171450">
              <a:buFont typeface="Arial" pitchFamily="34" charset="0"/>
              <a:buChar char="•"/>
            </a:pPr>
            <a:r>
              <a:rPr lang="en-US" baseline="0" dirty="0" smtClean="0"/>
              <a:t>IaaS</a:t>
            </a:r>
          </a:p>
          <a:p>
            <a:pPr marL="384431" lvl="1" indent="-171450">
              <a:buFont typeface="Arial" pitchFamily="34" charset="0"/>
              <a:buChar char="•"/>
            </a:pPr>
            <a:r>
              <a:rPr lang="en-US" baseline="0" dirty="0" smtClean="0"/>
              <a:t>With Infrastructure as a Service, the lower levels of the stack are managed by a vendor.  Some of these components can be provided by traditional hosters – in fact most of them have moved to having a virtualized offering.  </a:t>
            </a:r>
          </a:p>
          <a:p>
            <a:pPr marL="384431" lvl="1" indent="-171450">
              <a:buFont typeface="Arial" pitchFamily="34" charset="0"/>
              <a:buChar char="•"/>
            </a:pPr>
            <a:r>
              <a:rPr lang="en-US" baseline="0" dirty="0" smtClean="0"/>
              <a:t>Very few actually provide an OS</a:t>
            </a:r>
          </a:p>
          <a:p>
            <a:pPr marL="384431" lvl="1" indent="-171450">
              <a:buFont typeface="Arial" pitchFamily="34" charset="0"/>
              <a:buChar char="•"/>
            </a:pPr>
            <a:r>
              <a:rPr lang="en-US" baseline="0" dirty="0" smtClean="0"/>
              <a:t>The customer is still responsible for managing the OS through the Applications.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For the developer, an obvious benefit with IaaS is that it frees the developer from many concerns when provisioning physical or virtual machines.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This was one of the earliest and primary use cases for Amazon Web Services Elastic Cloud Compute (EC2).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Developers were able to readily provision virtual machines (AMIs) on EC2, develop and test solutions and, often, run the results ‘in production’.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The only requirement was a credit card to pay for the services.</a:t>
            </a:r>
          </a:p>
          <a:p>
            <a:pPr marL="171450" indent="-171450">
              <a:buFont typeface="Arial" pitchFamily="34" charset="0"/>
              <a:buChar char="•"/>
            </a:pPr>
            <a:r>
              <a:rPr lang="en-US" baseline="0" dirty="0" smtClean="0"/>
              <a:t>PaaS</a:t>
            </a:r>
          </a:p>
          <a:p>
            <a:pPr marL="384431" lvl="1" indent="-171450">
              <a:buFont typeface="Arial" pitchFamily="34" charset="0"/>
              <a:buChar char="•"/>
            </a:pPr>
            <a:r>
              <a:rPr lang="en-US" baseline="0" dirty="0" smtClean="0"/>
              <a:t>With Platform as a Service, everything from the network connectivity through the runtime is provided and managed by the platform vendor.  </a:t>
            </a:r>
          </a:p>
          <a:p>
            <a:pPr marL="384431" lvl="1" indent="-171450">
              <a:buFont typeface="Arial" pitchFamily="34" charset="0"/>
              <a:buChar char="•"/>
            </a:pPr>
            <a:r>
              <a:rPr lang="en-US" baseline="0" dirty="0" smtClean="0"/>
              <a:t>The Windows Azure best fits in this category today.  </a:t>
            </a:r>
          </a:p>
          <a:p>
            <a:pPr marL="384431" lvl="1" indent="-171450">
              <a:buFont typeface="Arial" pitchFamily="34" charset="0"/>
              <a:buChar char="•"/>
            </a:pPr>
            <a:r>
              <a:rPr lang="en-US" baseline="0" dirty="0" smtClean="0"/>
              <a:t>In fact because we don’t provide access to the underlying virtualization or operating system today, we’re often referred to as not providing IaaS.</a:t>
            </a:r>
          </a:p>
          <a:p>
            <a:pPr marL="384431" lvl="1" indent="-171450">
              <a:buFont typeface="Arial" pitchFamily="34" charset="0"/>
              <a:buChar char="•"/>
            </a:pPr>
            <a:r>
              <a:rPr lang="en-US" dirty="0" smtClean="0"/>
              <a:t>PaaS offerings</a:t>
            </a:r>
            <a:r>
              <a:rPr lang="en-US" baseline="0" dirty="0" smtClean="0"/>
              <a:t> further reduce the developer burden by additionally supporting the platform runtime and related application services. </a:t>
            </a:r>
          </a:p>
          <a:p>
            <a:pPr marL="384431" lvl="1" indent="-171450" algn="l">
              <a:buFont typeface="Arial" pitchFamily="34" charset="0"/>
              <a:buChar char="•"/>
            </a:pPr>
            <a:r>
              <a:rPr lang="en-US" baseline="0" dirty="0" smtClean="0"/>
              <a:t>With PaaS, the developer can, almost immediately, begin creating the business logic for an application. </a:t>
            </a:r>
          </a:p>
          <a:p>
            <a:pPr marL="384431" lvl="1" indent="-171450" algn="l">
              <a:buFont typeface="Arial" pitchFamily="34" charset="0"/>
              <a:buChar char="•"/>
            </a:pPr>
            <a:r>
              <a:rPr lang="en-US" baseline="0" dirty="0" smtClean="0"/>
              <a:t>Potentially, the increases in productivity are considerable and, because the hardware and operational aspects of the cloud platform are also managed by the cloud platform provider, applications can quickly be taken from an idea to reality very quickly.</a:t>
            </a:r>
            <a:endParaRPr lang="en-US" dirty="0" smtClean="0"/>
          </a:p>
          <a:p>
            <a:pPr marL="171450" indent="-171450">
              <a:buFont typeface="Arial" pitchFamily="34" charset="0"/>
              <a:buChar char="•"/>
            </a:pPr>
            <a:r>
              <a:rPr lang="en-US" baseline="0" dirty="0" smtClean="0"/>
              <a:t>SaaS</a:t>
            </a:r>
          </a:p>
          <a:p>
            <a:pPr marL="384431" lvl="1" indent="-171450">
              <a:buFont typeface="Arial" pitchFamily="34" charset="0"/>
              <a:buChar char="•"/>
            </a:pPr>
            <a:r>
              <a:rPr lang="en-US" dirty="0" smtClean="0"/>
              <a:t>Finally, with SaaS,</a:t>
            </a:r>
            <a:r>
              <a:rPr lang="en-US" baseline="0" dirty="0" smtClean="0"/>
              <a:t> a vendor provides the application and abstracts you from all of the underlying components.   </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3555150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We have also announced datacenter’s in China (first cloud vendor to do so)</a:t>
            </a:r>
            <a:r>
              <a:rPr lang="en-US" b="1" baseline="0" dirty="0" smtClean="0"/>
              <a:t>, Japan, and Australia.</a:t>
            </a:r>
            <a:endParaRPr lang="en-US" b="1" dirty="0" smtClean="0"/>
          </a:p>
          <a:p>
            <a:endParaRPr lang="en-US" b="1" dirty="0" smtClean="0"/>
          </a:p>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Windows Azure itself is deployed around the world</a:t>
            </a:r>
          </a:p>
          <a:p>
            <a:pPr marL="171450" indent="-171450">
              <a:buFont typeface="Arial" pitchFamily="34" charset="0"/>
              <a:buChar char="•"/>
            </a:pPr>
            <a:r>
              <a:rPr lang="en-US" dirty="0" smtClean="0"/>
              <a:t>With Windows Azure, we have a concept of regions, which is where you choose to place your code and run.  </a:t>
            </a:r>
          </a:p>
          <a:p>
            <a:pPr marL="171450" indent="-171450">
              <a:buFont typeface="Arial" pitchFamily="34" charset="0"/>
              <a:buChar char="•"/>
            </a:pPr>
            <a:r>
              <a:rPr lang="en-US" dirty="0" smtClean="0"/>
              <a:t>In each of the regions, we have a Microsoft datacenter. </a:t>
            </a:r>
          </a:p>
          <a:p>
            <a:pPr marL="171450" indent="-171450">
              <a:buFont typeface="Arial" pitchFamily="34" charset="0"/>
              <a:buChar char="•"/>
            </a:pPr>
            <a:r>
              <a:rPr lang="en-US" dirty="0" smtClean="0"/>
              <a:t>These datacenters are massive facilities that host 10s or in some cases hundreds of thousands of servers</a:t>
            </a:r>
          </a:p>
          <a:p>
            <a:pPr marL="171450" indent="-171450">
              <a:buFont typeface="Arial" pitchFamily="34" charset="0"/>
              <a:buChar char="•"/>
            </a:pPr>
            <a:r>
              <a:rPr lang="en-US" dirty="0" smtClean="0"/>
              <a:t>We have currently four regions in North America, two regions in Europe, and two in </a:t>
            </a:r>
            <a:r>
              <a:rPr lang="en-US" dirty="0" err="1" smtClean="0"/>
              <a:t>Aisa</a:t>
            </a:r>
            <a:endParaRPr lang="en-US" dirty="0" smtClean="0"/>
          </a:p>
          <a:p>
            <a:pPr marL="171450" indent="-171450">
              <a:buFont typeface="Arial" pitchFamily="34" charset="0"/>
              <a:buChar char="•"/>
            </a:pPr>
            <a:r>
              <a:rPr lang="en-US" dirty="0" smtClean="0"/>
              <a:t>As you can see on this slide we also have a number of CDN edge points, which we can use to cache your content and deliver it even faster for customers.  %</a:t>
            </a:r>
          </a:p>
          <a:p>
            <a:pPr marL="171450" indent="-171450">
              <a:buFont typeface="Arial" pitchFamily="34" charset="0"/>
              <a:buChar char="•"/>
            </a:pPr>
            <a:r>
              <a:rPr lang="en-US" dirty="0" smtClean="0"/>
              <a:t>What you’re going to see in the next couple months and years is that we will rapidly expand our datacenter footprint around the world, so you will have more options for running your applications. </a:t>
            </a:r>
          </a:p>
          <a:p>
            <a:pPr marL="171450" indent="-171450">
              <a:buFont typeface="Arial" pitchFamily="34" charset="0"/>
              <a:buChar char="•"/>
            </a:pPr>
            <a:r>
              <a:rPr lang="en-US" dirty="0" smtClean="0"/>
              <a:t>Once you build an application, you can choose where you want to run in the world and you can move your workloads from region to region.  </a:t>
            </a:r>
          </a:p>
          <a:p>
            <a:pPr marL="171450" indent="-171450">
              <a:buFont typeface="Arial" pitchFamily="34" charset="0"/>
              <a:buChar char="•"/>
            </a:pPr>
            <a:r>
              <a:rPr lang="en-US" dirty="0" smtClean="0"/>
              <a:t>You can also run your application in multiple regions simultaneously and just direct traffic and customers to whichever version of the app is closest to them.  </a:t>
            </a:r>
          </a:p>
          <a:p>
            <a:pPr marL="171450" indent="-171450">
              <a:buFont typeface="Arial" pitchFamily="34" charset="0"/>
              <a:buChar char="•"/>
            </a:pPr>
            <a:r>
              <a:rPr lang="en-US" dirty="0" smtClean="0"/>
              <a:t>That gives you a global footprint and a chance to reach a bigger customer base or audience in new markets</a:t>
            </a:r>
          </a:p>
          <a:p>
            <a:pPr marL="0" indent="0">
              <a:buFont typeface="Arial" pitchFamily="34" charset="0"/>
              <a:buNone/>
            </a:pPr>
            <a:endParaRPr lang="en-US" dirty="0" smtClean="0"/>
          </a:p>
          <a:p>
            <a:pPr marL="0" indent="0">
              <a:buFont typeface="Arial" pitchFamily="34" charset="0"/>
              <a:buNone/>
            </a:pPr>
            <a:r>
              <a:rPr lang="en-US" b="1" dirty="0" smtClean="0"/>
              <a:t>Notes:</a:t>
            </a:r>
          </a:p>
          <a:p>
            <a:pPr marL="171450" indent="-171450">
              <a:buFont typeface="Arial" pitchFamily="34" charset="0"/>
              <a:buChar char="•"/>
            </a:pPr>
            <a:r>
              <a:rPr lang="en-US" dirty="0" smtClean="0"/>
              <a:t>Windows Azure services such as compute and storage are now available in 8 worldwide datacenters</a:t>
            </a:r>
            <a:r>
              <a:rPr lang="en-US" baseline="0" dirty="0" smtClean="0"/>
              <a:t> with an additional 24 Content Delivery Network endpoints.  </a:t>
            </a:r>
          </a:p>
          <a:p>
            <a:pPr marL="171450" indent="-171450">
              <a:buFont typeface="Arial" pitchFamily="34" charset="0"/>
              <a:buChar char="•"/>
            </a:pPr>
            <a:r>
              <a:rPr lang="en-US" baseline="0" dirty="0" smtClean="0"/>
              <a:t>You can’t have a real cloud without a data center.   </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11</a:t>
            </a:fld>
            <a:endParaRPr lang="en-US" dirty="0"/>
          </a:p>
        </p:txBody>
      </p:sp>
    </p:spTree>
    <p:extLst>
      <p:ext uri="{BB962C8B-B14F-4D97-AF65-F5344CB8AC3E}">
        <p14:creationId xmlns:p14="http://schemas.microsoft.com/office/powerpoint/2010/main" val="24773876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544915721"/>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310" indent="0">
              <a:buNone/>
              <a:defRPr sz="2699" b="1"/>
            </a:lvl2pPr>
            <a:lvl3pPr marL="1218621" indent="0">
              <a:buNone/>
              <a:defRPr sz="2399" b="1"/>
            </a:lvl3pPr>
            <a:lvl4pPr marL="1827931" indent="0">
              <a:buNone/>
              <a:defRPr sz="2099" b="1"/>
            </a:lvl4pPr>
            <a:lvl5pPr marL="2437242" indent="0">
              <a:buNone/>
              <a:defRPr sz="2099" b="1"/>
            </a:lvl5pPr>
            <a:lvl6pPr marL="3046553" indent="0">
              <a:buNone/>
              <a:defRPr sz="2099" b="1"/>
            </a:lvl6pPr>
            <a:lvl7pPr marL="3655863" indent="0">
              <a:buNone/>
              <a:defRPr sz="2099" b="1"/>
            </a:lvl7pPr>
            <a:lvl8pPr marL="4265173" indent="0">
              <a:buNone/>
              <a:defRPr sz="2099" b="1"/>
            </a:lvl8pPr>
            <a:lvl9pPr marL="4874484"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700"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966" indent="-380819">
              <a:defRPr lang="en-US" sz="2099" kern="1200" dirty="0" smtClean="0">
                <a:solidFill>
                  <a:schemeClr val="bg2">
                    <a:lumMod val="50000"/>
                  </a:schemeClr>
                </a:solidFill>
                <a:latin typeface="+mn-lt"/>
                <a:ea typeface="+mn-ea"/>
                <a:cs typeface="Arial" pitchFamily="34" charset="0"/>
              </a:defRPr>
            </a:lvl2pPr>
            <a:lvl3pPr marL="913966" indent="-228491">
              <a:defRPr lang="en-US" sz="1899" kern="1200" dirty="0" smtClean="0">
                <a:solidFill>
                  <a:schemeClr val="bg2">
                    <a:lumMod val="50000"/>
                  </a:schemeClr>
                </a:solidFill>
                <a:latin typeface="+mn-lt"/>
                <a:ea typeface="+mn-ea"/>
                <a:cs typeface="Arial" pitchFamily="34" charset="0"/>
              </a:defRPr>
            </a:lvl3pPr>
            <a:lvl4pPr marL="1218621" indent="-228491">
              <a:defRPr lang="en-US" sz="1600" kern="1200" dirty="0" smtClean="0">
                <a:solidFill>
                  <a:schemeClr val="bg2">
                    <a:lumMod val="50000"/>
                  </a:schemeClr>
                </a:solidFill>
                <a:latin typeface="+mn-lt"/>
                <a:ea typeface="+mn-ea"/>
                <a:cs typeface="Arial" pitchFamily="34" charset="0"/>
              </a:defRPr>
            </a:lvl4pPr>
            <a:lvl5pPr marL="1447113" indent="-228491">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Tree>
    <p:extLst>
      <p:ext uri="{BB962C8B-B14F-4D97-AF65-F5344CB8AC3E}">
        <p14:creationId xmlns:p14="http://schemas.microsoft.com/office/powerpoint/2010/main" val="143855577"/>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09013636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29889119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51859287"/>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8874884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824833722"/>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965585166"/>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038646105"/>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7982" y="6356351"/>
            <a:ext cx="2742486" cy="365125"/>
          </a:xfrm>
          <a:prstGeom prst="rect">
            <a:avLst/>
          </a:prstGeom>
        </p:spPr>
        <p:txBody>
          <a:bodyPr/>
          <a:lstStyle/>
          <a:p>
            <a:fld id="{32CEA860-65BD-4E66-BE63-C84F2D892A7B}" type="datetimeFigureOut">
              <a:rPr lang="en-US" smtClean="0">
                <a:solidFill>
                  <a:prstClr val="black">
                    <a:tint val="75000"/>
                  </a:prstClr>
                </a:solidFill>
              </a:rPr>
              <a:pPr/>
              <a:t>11/21/2013</a:t>
            </a:fld>
            <a:endParaRPr lang="en-US">
              <a:solidFill>
                <a:prstClr val="black">
                  <a:tint val="75000"/>
                </a:prstClr>
              </a:solidFill>
            </a:endParaRPr>
          </a:p>
        </p:txBody>
      </p:sp>
      <p:sp>
        <p:nvSpPr>
          <p:cNvPr id="5" name="Footer Placeholder 4"/>
          <p:cNvSpPr>
            <a:spLocks noGrp="1"/>
          </p:cNvSpPr>
          <p:nvPr>
            <p:ph type="ftr" sz="quarter" idx="11"/>
          </p:nvPr>
        </p:nvSpPr>
        <p:spPr>
          <a:xfrm>
            <a:off x="4037549" y="6356351"/>
            <a:ext cx="4113728" cy="365125"/>
          </a:xfrm>
          <a:prstGeom prst="rect">
            <a:avLst/>
          </a:prstGeo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8608357" y="6356351"/>
            <a:ext cx="2742486" cy="365125"/>
          </a:xfrm>
          <a:prstGeom prst="rect">
            <a:avLst/>
          </a:prstGeom>
        </p:spPr>
        <p:txBody>
          <a:bodyPr/>
          <a:lstStyle/>
          <a:p>
            <a:fld id="{A8015EBA-3B7E-4C85-BF0B-A8389490EE1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8491334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492235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6" r:id="rId4"/>
    <p:sldLayoutId id="2147483737" r:id="rId5"/>
    <p:sldLayoutId id="2147483742" r:id="rId6"/>
    <p:sldLayoutId id="2147483843" r:id="rId7"/>
    <p:sldLayoutId id="2147483844" r:id="rId8"/>
    <p:sldLayoutId id="2147483845" r:id="rId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6"/>
            <a:ext cx="11652805" cy="899665"/>
          </a:xfrm>
          <a:prstGeom prst="rect">
            <a:avLst/>
          </a:prstGeom>
        </p:spPr>
        <p:txBody>
          <a:bodyPr vert="horz" wrap="square" lIns="143368" tIns="89605" rIns="143368" bIns="89605"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5" y="1189178"/>
            <a:ext cx="11650486" cy="2075394"/>
          </a:xfrm>
          <a:prstGeom prst="rect">
            <a:avLst/>
          </a:prstGeom>
        </p:spPr>
        <p:txBody>
          <a:bodyPr vert="horz" wrap="square" lIns="143368" tIns="89605" rIns="143368" bIns="89605"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79717425"/>
      </p:ext>
    </p:extLst>
  </p:cSld>
  <p:clrMap bg1="lt1" tx1="dk1" bg2="lt2" tx2="dk2" accent1="accent1" accent2="accent2" accent3="accent3" accent4="accent4" accent5="accent5" accent6="accent6" hlink="hlink" folHlink="folHlink"/>
  <p:sldLayoutIdLst>
    <p:sldLayoutId id="2147483841" r:id="rId1"/>
  </p:sldLayoutIdLst>
  <p:transition>
    <p:fade/>
  </p:transition>
  <p:timing>
    <p:tnLst>
      <p:par>
        <p:cTn id="1" dur="indefinite" restart="never" nodeType="tmRoot"/>
      </p:par>
    </p:tnLst>
  </p:timing>
  <p:txStyles>
    <p:titleStyle>
      <a:lvl1pPr algn="l" defTabSz="913749" rtl="0" eaLnBrk="1" latinLnBrk="0" hangingPunct="1">
        <a:lnSpc>
          <a:spcPct val="90000"/>
        </a:lnSpc>
        <a:spcBef>
          <a:spcPct val="0"/>
        </a:spcBef>
        <a:buNone/>
        <a:defRPr lang="en-US" sz="5298"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18" marR="0" indent="-335918" algn="l" defTabSz="913749" rtl="0" eaLnBrk="1" fontAlgn="auto" latinLnBrk="0" hangingPunct="1">
        <a:lnSpc>
          <a:spcPct val="90000"/>
        </a:lnSpc>
        <a:spcBef>
          <a:spcPct val="20000"/>
        </a:spcBef>
        <a:spcAft>
          <a:spcPts val="0"/>
        </a:spcAft>
        <a:buClrTx/>
        <a:buSzPct val="90000"/>
        <a:buFont typeface="Arial" pitchFamily="34" charset="0"/>
        <a:buChar char="•"/>
        <a:tabLst/>
        <a:defRPr sz="3899" kern="1200" spc="0" baseline="0">
          <a:gradFill>
            <a:gsLst>
              <a:gs pos="1250">
                <a:schemeClr val="tx1"/>
              </a:gs>
              <a:gs pos="100000">
                <a:schemeClr val="tx1"/>
              </a:gs>
            </a:gsLst>
            <a:lin ang="5400000" scaled="0"/>
          </a:gradFill>
          <a:latin typeface="+mj-lt"/>
          <a:ea typeface="+mn-ea"/>
          <a:cs typeface="+mn-cs"/>
        </a:defRPr>
      </a:lvl1pPr>
      <a:lvl2pPr marL="572305" marR="0" indent="-236386" algn="l" defTabSz="913749" rtl="0" eaLnBrk="1" fontAlgn="auto" latinLnBrk="0" hangingPunct="1">
        <a:lnSpc>
          <a:spcPct val="90000"/>
        </a:lnSpc>
        <a:spcBef>
          <a:spcPct val="20000"/>
        </a:spcBef>
        <a:spcAft>
          <a:spcPts val="0"/>
        </a:spcAft>
        <a:buClrTx/>
        <a:buSzPct val="90000"/>
        <a:buFont typeface="Arial" pitchFamily="34" charset="0"/>
        <a:buChar char="•"/>
        <a:tabLst/>
        <a:defRPr sz="2399" kern="1200" spc="0" baseline="0">
          <a:gradFill>
            <a:gsLst>
              <a:gs pos="1250">
                <a:schemeClr val="tx1"/>
              </a:gs>
              <a:gs pos="100000">
                <a:schemeClr val="tx1"/>
              </a:gs>
            </a:gsLst>
            <a:lin ang="5400000" scaled="0"/>
          </a:gradFill>
          <a:latin typeface="+mn-lt"/>
          <a:ea typeface="+mn-ea"/>
          <a:cs typeface="+mn-cs"/>
        </a:defRPr>
      </a:lvl2pPr>
      <a:lvl3pPr marL="783808" marR="0" indent="-223946" algn="l" defTabSz="913749" rtl="0" eaLnBrk="1" fontAlgn="auto" latinLnBrk="0" hangingPunct="1">
        <a:lnSpc>
          <a:spcPct val="90000"/>
        </a:lnSpc>
        <a:spcBef>
          <a:spcPct val="20000"/>
        </a:spcBef>
        <a:spcAft>
          <a:spcPts val="0"/>
        </a:spcAft>
        <a:buClrTx/>
        <a:buSzPct val="90000"/>
        <a:buFont typeface="Arial" pitchFamily="34" charset="0"/>
        <a:buChar char="•"/>
        <a:tabLst/>
        <a:defRPr sz="1999" kern="1200" spc="0" baseline="0">
          <a:gradFill>
            <a:gsLst>
              <a:gs pos="1250">
                <a:schemeClr val="tx1"/>
              </a:gs>
              <a:gs pos="100000">
                <a:schemeClr val="tx1"/>
              </a:gs>
            </a:gsLst>
            <a:lin ang="5400000" scaled="0"/>
          </a:gradFill>
          <a:latin typeface="+mn-lt"/>
          <a:ea typeface="+mn-ea"/>
          <a:cs typeface="+mn-cs"/>
        </a:defRPr>
      </a:lvl3pPr>
      <a:lvl4pPr marL="1007754" marR="0" indent="-223946" algn="l" defTabSz="913749"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31698" marR="0" indent="-223946" algn="l" defTabSz="913749"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12809" indent="-228438" algn="l" defTabSz="91374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69685" indent="-228438" algn="l" defTabSz="91374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6561" indent="-228438" algn="l" defTabSz="91374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3435" indent="-228438" algn="l" defTabSz="91374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749" rtl="0" eaLnBrk="1" latinLnBrk="0" hangingPunct="1">
        <a:defRPr sz="1799" kern="1200">
          <a:solidFill>
            <a:schemeClr val="tx1"/>
          </a:solidFill>
          <a:latin typeface="+mn-lt"/>
          <a:ea typeface="+mn-ea"/>
          <a:cs typeface="+mn-cs"/>
        </a:defRPr>
      </a:lvl1pPr>
      <a:lvl2pPr marL="456874" algn="l" defTabSz="913749" rtl="0" eaLnBrk="1" latinLnBrk="0" hangingPunct="1">
        <a:defRPr sz="1799" kern="1200">
          <a:solidFill>
            <a:schemeClr val="tx1"/>
          </a:solidFill>
          <a:latin typeface="+mn-lt"/>
          <a:ea typeface="+mn-ea"/>
          <a:cs typeface="+mn-cs"/>
        </a:defRPr>
      </a:lvl2pPr>
      <a:lvl3pPr marL="913749" algn="l" defTabSz="913749" rtl="0" eaLnBrk="1" latinLnBrk="0" hangingPunct="1">
        <a:defRPr sz="1799" kern="1200">
          <a:solidFill>
            <a:schemeClr val="tx1"/>
          </a:solidFill>
          <a:latin typeface="+mn-lt"/>
          <a:ea typeface="+mn-ea"/>
          <a:cs typeface="+mn-cs"/>
        </a:defRPr>
      </a:lvl3pPr>
      <a:lvl4pPr marL="1370623" algn="l" defTabSz="913749" rtl="0" eaLnBrk="1" latinLnBrk="0" hangingPunct="1">
        <a:defRPr sz="1799" kern="1200">
          <a:solidFill>
            <a:schemeClr val="tx1"/>
          </a:solidFill>
          <a:latin typeface="+mn-lt"/>
          <a:ea typeface="+mn-ea"/>
          <a:cs typeface="+mn-cs"/>
        </a:defRPr>
      </a:lvl4pPr>
      <a:lvl5pPr marL="1827498" algn="l" defTabSz="913749" rtl="0" eaLnBrk="1" latinLnBrk="0" hangingPunct="1">
        <a:defRPr sz="1799" kern="1200">
          <a:solidFill>
            <a:schemeClr val="tx1"/>
          </a:solidFill>
          <a:latin typeface="+mn-lt"/>
          <a:ea typeface="+mn-ea"/>
          <a:cs typeface="+mn-cs"/>
        </a:defRPr>
      </a:lvl5pPr>
      <a:lvl6pPr marL="2284372" algn="l" defTabSz="913749" rtl="0" eaLnBrk="1" latinLnBrk="0" hangingPunct="1">
        <a:defRPr sz="1799" kern="1200">
          <a:solidFill>
            <a:schemeClr val="tx1"/>
          </a:solidFill>
          <a:latin typeface="+mn-lt"/>
          <a:ea typeface="+mn-ea"/>
          <a:cs typeface="+mn-cs"/>
        </a:defRPr>
      </a:lvl6pPr>
      <a:lvl7pPr marL="2741247" algn="l" defTabSz="913749" rtl="0" eaLnBrk="1" latinLnBrk="0" hangingPunct="1">
        <a:defRPr sz="1799" kern="1200">
          <a:solidFill>
            <a:schemeClr val="tx1"/>
          </a:solidFill>
          <a:latin typeface="+mn-lt"/>
          <a:ea typeface="+mn-ea"/>
          <a:cs typeface="+mn-cs"/>
        </a:defRPr>
      </a:lvl7pPr>
      <a:lvl8pPr marL="3198123" algn="l" defTabSz="913749" rtl="0" eaLnBrk="1" latinLnBrk="0" hangingPunct="1">
        <a:defRPr sz="1799" kern="1200">
          <a:solidFill>
            <a:schemeClr val="tx1"/>
          </a:solidFill>
          <a:latin typeface="+mn-lt"/>
          <a:ea typeface="+mn-ea"/>
          <a:cs typeface="+mn-cs"/>
        </a:defRPr>
      </a:lvl8pPr>
      <a:lvl9pPr marL="3654999" algn="l" defTabSz="913749"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image" Target="../media/image44.png"/><Relationship Id="rId7" Type="http://schemas.openxmlformats.org/officeDocument/2006/relationships/image" Target="../media/image46.png"/><Relationship Id="rId12"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microsoft.com/office/2007/relationships/hdphoto" Target="../media/hdphoto16.wdp"/><Relationship Id="rId11" Type="http://schemas.microsoft.com/office/2007/relationships/hdphoto" Target="../media/hdphoto18.wdp"/><Relationship Id="rId5" Type="http://schemas.openxmlformats.org/officeDocument/2006/relationships/image" Target="../media/image45.png"/><Relationship Id="rId10" Type="http://schemas.openxmlformats.org/officeDocument/2006/relationships/image" Target="../media/image48.png"/><Relationship Id="rId4" Type="http://schemas.microsoft.com/office/2007/relationships/hdphoto" Target="../media/hdphoto15.wdp"/><Relationship Id="rId9"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microsoft.com/office/2007/relationships/hdphoto" Target="../media/hdphoto5.wdp"/><Relationship Id="rId13" Type="http://schemas.microsoft.com/office/2007/relationships/hdphoto" Target="../media/hdphoto6.wdp"/><Relationship Id="rId18" Type="http://schemas.openxmlformats.org/officeDocument/2006/relationships/image" Target="../media/image18.png"/><Relationship Id="rId3" Type="http://schemas.openxmlformats.org/officeDocument/2006/relationships/image" Target="../media/image7.png"/><Relationship Id="rId21" Type="http://schemas.openxmlformats.org/officeDocument/2006/relationships/image" Target="../media/image20.png"/><Relationship Id="rId7" Type="http://schemas.openxmlformats.org/officeDocument/2006/relationships/image" Target="../media/image9.png"/><Relationship Id="rId12" Type="http://schemas.openxmlformats.org/officeDocument/2006/relationships/image" Target="../media/image13.png"/><Relationship Id="rId17" Type="http://schemas.openxmlformats.org/officeDocument/2006/relationships/image" Target="../media/image17.png"/><Relationship Id="rId2" Type="http://schemas.openxmlformats.org/officeDocument/2006/relationships/notesSlide" Target="../notesSlides/notesSlide3.xml"/><Relationship Id="rId16" Type="http://schemas.openxmlformats.org/officeDocument/2006/relationships/image" Target="../media/image16.png"/><Relationship Id="rId20" Type="http://schemas.microsoft.com/office/2007/relationships/hdphoto" Target="../media/hdphoto7.wdp"/><Relationship Id="rId1" Type="http://schemas.openxmlformats.org/officeDocument/2006/relationships/slideLayout" Target="../slideLayouts/slideLayout10.xml"/><Relationship Id="rId6" Type="http://schemas.microsoft.com/office/2007/relationships/hdphoto" Target="../media/hdphoto4.wdp"/><Relationship Id="rId11" Type="http://schemas.openxmlformats.org/officeDocument/2006/relationships/image" Target="../media/image12.png"/><Relationship Id="rId5" Type="http://schemas.openxmlformats.org/officeDocument/2006/relationships/image" Target="../media/image8.png"/><Relationship Id="rId15" Type="http://schemas.openxmlformats.org/officeDocument/2006/relationships/image" Target="../media/image15.emf"/><Relationship Id="rId10" Type="http://schemas.openxmlformats.org/officeDocument/2006/relationships/image" Target="../media/image11.png"/><Relationship Id="rId19" Type="http://schemas.openxmlformats.org/officeDocument/2006/relationships/image" Target="../media/image19.png"/><Relationship Id="rId4" Type="http://schemas.microsoft.com/office/2007/relationships/hdphoto" Target="../media/hdphoto3.wdp"/><Relationship Id="rId9" Type="http://schemas.openxmlformats.org/officeDocument/2006/relationships/image" Target="../media/image10.emf"/><Relationship Id="rId14" Type="http://schemas.openxmlformats.org/officeDocument/2006/relationships/image" Target="../media/image14.png"/><Relationship Id="rId22"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8" Type="http://schemas.microsoft.com/office/2007/relationships/hdphoto" Target="../media/hdphoto10.wdp"/><Relationship Id="rId13"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0.png"/><Relationship Id="rId12" Type="http://schemas.microsoft.com/office/2007/relationships/hdphoto" Target="../media/hdphoto12.wdp"/><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microsoft.com/office/2007/relationships/hdphoto" Target="../media/hdphoto9.wdp"/><Relationship Id="rId11" Type="http://schemas.openxmlformats.org/officeDocument/2006/relationships/image" Target="../media/image32.png"/><Relationship Id="rId5" Type="http://schemas.openxmlformats.org/officeDocument/2006/relationships/image" Target="../media/image29.png"/><Relationship Id="rId10" Type="http://schemas.microsoft.com/office/2007/relationships/hdphoto" Target="../media/hdphoto11.wdp"/><Relationship Id="rId4" Type="http://schemas.microsoft.com/office/2007/relationships/hdphoto" Target="../media/hdphoto8.wdp"/><Relationship Id="rId9" Type="http://schemas.openxmlformats.org/officeDocument/2006/relationships/image" Target="../media/image31.png"/><Relationship Id="rId14" Type="http://schemas.microsoft.com/office/2007/relationships/hdphoto" Target="../media/hdphoto13.wdp"/></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microsoft.com/office/2007/relationships/hdphoto" Target="../media/hdphoto14.wdp"/></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519113" y="2234114"/>
            <a:ext cx="10329400" cy="1359196"/>
          </a:xfrm>
        </p:spPr>
        <p:txBody>
          <a:bodyPr/>
          <a:lstStyle/>
          <a:p>
            <a:r>
              <a:rPr lang="en-US" sz="6000" dirty="0" smtClean="0">
                <a:solidFill>
                  <a:schemeClr val="accent2">
                    <a:alpha val="99000"/>
                  </a:schemeClr>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Windows Azure Overview</a:t>
            </a:r>
            <a:endParaRPr lang="en-US" sz="6000" dirty="0">
              <a:solidFill>
                <a:schemeClr val="accent2">
                  <a:alpha val="99000"/>
                </a:schemeClr>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 name="Text Placeholder 1"/>
          <p:cNvSpPr>
            <a:spLocks noGrp="1"/>
          </p:cNvSpPr>
          <p:nvPr>
            <p:ph type="body" sz="quarter" idx="11"/>
          </p:nvPr>
        </p:nvSpPr>
        <p:spPr>
          <a:xfrm>
            <a:off x="519113" y="4612341"/>
            <a:ext cx="5454333" cy="1144929"/>
          </a:xfrm>
        </p:spPr>
        <p:txBody>
          <a:bodyPr/>
          <a:lstStyle/>
          <a:p>
            <a:r>
              <a:rPr lang="en-US" dirty="0" smtClean="0"/>
              <a:t>Name</a:t>
            </a:r>
          </a:p>
          <a:p>
            <a:r>
              <a:rPr lang="en-US" dirty="0" smtClean="0"/>
              <a:t>Title </a:t>
            </a:r>
          </a:p>
          <a:p>
            <a:r>
              <a:rPr lang="en-US" dirty="0" smtClean="0"/>
              <a:t>Organization</a:t>
            </a:r>
            <a:endParaRPr lang="en-US" dirty="0"/>
          </a:p>
        </p:txBody>
      </p:sp>
    </p:spTree>
    <p:extLst>
      <p:ext uri="{BB962C8B-B14F-4D97-AF65-F5344CB8AC3E}">
        <p14:creationId xmlns:p14="http://schemas.microsoft.com/office/powerpoint/2010/main" val="3659063812"/>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chemeClr val="bg1"/>
                </a:solidFill>
              </a:rPr>
              <a:t>Subscriptions	</a:t>
            </a:r>
            <a:endParaRPr lang="en-US" dirty="0">
              <a:solidFill>
                <a:schemeClr val="bg1"/>
              </a:solidFill>
            </a:endParaRPr>
          </a:p>
        </p:txBody>
      </p:sp>
      <p:sp>
        <p:nvSpPr>
          <p:cNvPr id="5" name="Text Placeholder 4"/>
          <p:cNvSpPr>
            <a:spLocks noGrp="1"/>
          </p:cNvSpPr>
          <p:nvPr>
            <p:ph type="body" sz="quarter" idx="10"/>
          </p:nvPr>
        </p:nvSpPr>
        <p:spPr>
          <a:xfrm>
            <a:off x="519112" y="1447799"/>
            <a:ext cx="6942003" cy="3000821"/>
          </a:xfrm>
        </p:spPr>
        <p:txBody>
          <a:bodyPr/>
          <a:lstStyle/>
          <a:p>
            <a:r>
              <a:rPr lang="en-US" dirty="0">
                <a:solidFill>
                  <a:schemeClr val="bg1"/>
                </a:solidFill>
              </a:rPr>
              <a:t>Subscriptions are a unit of billing and </a:t>
            </a:r>
            <a:r>
              <a:rPr lang="en-US" dirty="0" smtClean="0">
                <a:solidFill>
                  <a:schemeClr val="bg1"/>
                </a:solidFill>
              </a:rPr>
              <a:t>control.</a:t>
            </a:r>
            <a:endParaRPr lang="en-US" dirty="0">
              <a:solidFill>
                <a:schemeClr val="bg1"/>
              </a:solidFill>
            </a:endParaRPr>
          </a:p>
          <a:p>
            <a:r>
              <a:rPr lang="en-US" dirty="0">
                <a:solidFill>
                  <a:schemeClr val="bg1"/>
                </a:solidFill>
              </a:rPr>
              <a:t>Cost is by usage:</a:t>
            </a:r>
          </a:p>
          <a:p>
            <a:r>
              <a:rPr lang="en-US" dirty="0" smtClean="0">
                <a:solidFill>
                  <a:schemeClr val="bg1"/>
                </a:solidFill>
              </a:rPr>
              <a:t>	500 </a:t>
            </a:r>
            <a:r>
              <a:rPr lang="en-US" dirty="0">
                <a:solidFill>
                  <a:schemeClr val="bg1"/>
                </a:solidFill>
              </a:rPr>
              <a:t>CPUs in one project == </a:t>
            </a:r>
            <a:r>
              <a:rPr lang="en-US" dirty="0" smtClean="0">
                <a:solidFill>
                  <a:schemeClr val="bg1"/>
                </a:solidFill>
              </a:rPr>
              <a:t>	50 </a:t>
            </a:r>
            <a:r>
              <a:rPr lang="en-US" dirty="0">
                <a:solidFill>
                  <a:schemeClr val="bg1"/>
                </a:solidFill>
              </a:rPr>
              <a:t>CPUs in 10 </a:t>
            </a:r>
            <a:r>
              <a:rPr lang="en-US" dirty="0" smtClean="0">
                <a:solidFill>
                  <a:schemeClr val="bg1"/>
                </a:solidFill>
              </a:rPr>
              <a:t>projects</a:t>
            </a:r>
            <a:endParaRPr lang="en-US" dirty="0">
              <a:solidFill>
                <a:schemeClr val="bg1"/>
              </a:solidFill>
            </a:endParaRPr>
          </a:p>
        </p:txBody>
      </p:sp>
    </p:spTree>
    <p:extLst>
      <p:ext uri="{BB962C8B-B14F-4D97-AF65-F5344CB8AC3E}">
        <p14:creationId xmlns:p14="http://schemas.microsoft.com/office/powerpoint/2010/main" val="96078001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2855" y="300197"/>
            <a:ext cx="10237787" cy="997196"/>
          </a:xfrm>
        </p:spPr>
        <p:txBody>
          <a:bodyPr/>
          <a:lstStyle/>
          <a:p>
            <a:r>
              <a:rPr lang="en-US" dirty="0" smtClean="0"/>
              <a:t>Use Multiple Subscriptions</a:t>
            </a:r>
            <a:endParaRPr lang="en-US" dirty="0"/>
          </a:p>
        </p:txBody>
      </p:sp>
      <p:sp>
        <p:nvSpPr>
          <p:cNvPr id="36" name="Manager Icon"/>
          <p:cNvSpPr>
            <a:spLocks noChangeAspect="1"/>
          </p:cNvSpPr>
          <p:nvPr/>
        </p:nvSpPr>
        <p:spPr>
          <a:xfrm>
            <a:off x="5344175" y="1550532"/>
            <a:ext cx="1003829" cy="1099685"/>
          </a:xfrm>
          <a:custGeom>
            <a:avLst/>
            <a:gdLst>
              <a:gd name="connsiteX0" fmla="*/ 1375840 w 2935855"/>
              <a:gd name="connsiteY0" fmla="*/ 2031548 h 3216200"/>
              <a:gd name="connsiteX1" fmla="*/ 1318927 w 2935855"/>
              <a:gd name="connsiteY1" fmla="*/ 2206952 h 3216200"/>
              <a:gd name="connsiteX2" fmla="*/ 1407230 w 2935855"/>
              <a:gd name="connsiteY2" fmla="*/ 2271198 h 3216200"/>
              <a:gd name="connsiteX3" fmla="*/ 1318927 w 2935855"/>
              <a:gd name="connsiteY3" fmla="*/ 2773403 h 3216200"/>
              <a:gd name="connsiteX4" fmla="*/ 1467927 w 2935855"/>
              <a:gd name="connsiteY4" fmla="*/ 3102429 h 3216200"/>
              <a:gd name="connsiteX5" fmla="*/ 1616927 w 2935855"/>
              <a:gd name="connsiteY5" fmla="*/ 2773403 h 3216200"/>
              <a:gd name="connsiteX6" fmla="*/ 1534640 w 2935855"/>
              <a:gd name="connsiteY6" fmla="*/ 2266820 h 3216200"/>
              <a:gd name="connsiteX7" fmla="*/ 1616927 w 2935855"/>
              <a:gd name="connsiteY7" fmla="*/ 2206952 h 3216200"/>
              <a:gd name="connsiteX8" fmla="*/ 1560014 w 2935855"/>
              <a:gd name="connsiteY8" fmla="*/ 2031548 h 3216200"/>
              <a:gd name="connsiteX9" fmla="*/ 814916 w 2935855"/>
              <a:gd name="connsiteY9" fmla="*/ 1573776 h 3216200"/>
              <a:gd name="connsiteX10" fmla="*/ 1040981 w 2935855"/>
              <a:gd name="connsiteY10" fmla="*/ 1671518 h 3216200"/>
              <a:gd name="connsiteX11" fmla="*/ 1933251 w 2935855"/>
              <a:gd name="connsiteY11" fmla="*/ 1633141 h 3216200"/>
              <a:gd name="connsiteX12" fmla="*/ 2369792 w 2935855"/>
              <a:gd name="connsiteY12" fmla="*/ 1647532 h 3216200"/>
              <a:gd name="connsiteX13" fmla="*/ 2772752 w 2935855"/>
              <a:gd name="connsiteY13" fmla="*/ 2016913 h 3216200"/>
              <a:gd name="connsiteX14" fmla="*/ 2935855 w 2935855"/>
              <a:gd name="connsiteY14" fmla="*/ 3216200 h 3216200"/>
              <a:gd name="connsiteX15" fmla="*/ 0 w 2935855"/>
              <a:gd name="connsiteY15" fmla="*/ 3216200 h 3216200"/>
              <a:gd name="connsiteX16" fmla="*/ 143915 w 2935855"/>
              <a:gd name="connsiteY16" fmla="*/ 2136842 h 3216200"/>
              <a:gd name="connsiteX17" fmla="*/ 585252 w 2935855"/>
              <a:gd name="connsiteY17" fmla="*/ 1637938 h 3216200"/>
              <a:gd name="connsiteX18" fmla="*/ 814916 w 2935855"/>
              <a:gd name="connsiteY18" fmla="*/ 1573776 h 3216200"/>
              <a:gd name="connsiteX19" fmla="*/ 1347915 w 2935855"/>
              <a:gd name="connsiteY19" fmla="*/ 283 h 3216200"/>
              <a:gd name="connsiteX20" fmla="*/ 2059487 w 2935855"/>
              <a:gd name="connsiteY20" fmla="*/ 578825 h 3216200"/>
              <a:gd name="connsiteX21" fmla="*/ 1587317 w 2935855"/>
              <a:gd name="connsiteY21" fmla="*/ 1478534 h 3216200"/>
              <a:gd name="connsiteX22" fmla="*/ 738845 w 2935855"/>
              <a:gd name="connsiteY22" fmla="*/ 919503 h 3216200"/>
              <a:gd name="connsiteX23" fmla="*/ 1211015 w 2935855"/>
              <a:gd name="connsiteY23" fmla="*/ 19794 h 3216200"/>
              <a:gd name="connsiteX24" fmla="*/ 1347915 w 2935855"/>
              <a:gd name="connsiteY24" fmla="*/ 283 h 32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35855" h="3216200">
                <a:moveTo>
                  <a:pt x="1375840" y="2031548"/>
                </a:moveTo>
                <a:lnTo>
                  <a:pt x="1318927" y="2206952"/>
                </a:lnTo>
                <a:lnTo>
                  <a:pt x="1407230" y="2271198"/>
                </a:lnTo>
                <a:lnTo>
                  <a:pt x="1318927" y="2773403"/>
                </a:lnTo>
                <a:lnTo>
                  <a:pt x="1467927" y="3102429"/>
                </a:lnTo>
                <a:lnTo>
                  <a:pt x="1616927" y="2773403"/>
                </a:lnTo>
                <a:lnTo>
                  <a:pt x="1534640" y="2266820"/>
                </a:lnTo>
                <a:lnTo>
                  <a:pt x="1616927" y="2206952"/>
                </a:lnTo>
                <a:lnTo>
                  <a:pt x="1560014" y="2031548"/>
                </a:lnTo>
                <a:close/>
                <a:moveTo>
                  <a:pt x="814916" y="1573776"/>
                </a:moveTo>
                <a:cubicBezTo>
                  <a:pt x="892670" y="1570378"/>
                  <a:pt x="969824" y="1593965"/>
                  <a:pt x="1040981" y="1671518"/>
                </a:cubicBezTo>
                <a:cubicBezTo>
                  <a:pt x="1362390" y="1965743"/>
                  <a:pt x="1722177" y="1866602"/>
                  <a:pt x="1933251" y="1633141"/>
                </a:cubicBezTo>
                <a:cubicBezTo>
                  <a:pt x="2006807" y="1561184"/>
                  <a:pt x="2147524" y="1556387"/>
                  <a:pt x="2369792" y="1647532"/>
                </a:cubicBezTo>
                <a:cubicBezTo>
                  <a:pt x="2532895" y="1708296"/>
                  <a:pt x="2705592" y="1841018"/>
                  <a:pt x="2772752" y="2016913"/>
                </a:cubicBezTo>
                <a:cubicBezTo>
                  <a:pt x="2851105" y="2315935"/>
                  <a:pt x="2905473" y="2773263"/>
                  <a:pt x="2935855" y="3216200"/>
                </a:cubicBezTo>
                <a:lnTo>
                  <a:pt x="0" y="3216200"/>
                </a:lnTo>
                <a:cubicBezTo>
                  <a:pt x="27184" y="2798848"/>
                  <a:pt x="87948" y="2367105"/>
                  <a:pt x="143915" y="2136842"/>
                </a:cubicBezTo>
                <a:cubicBezTo>
                  <a:pt x="215872" y="1793046"/>
                  <a:pt x="417352" y="1713094"/>
                  <a:pt x="585252" y="1637938"/>
                </a:cubicBezTo>
                <a:cubicBezTo>
                  <a:pt x="658809" y="1607556"/>
                  <a:pt x="737162" y="1577174"/>
                  <a:pt x="814916" y="1573776"/>
                </a:cubicBezTo>
                <a:close/>
                <a:moveTo>
                  <a:pt x="1347915" y="283"/>
                </a:moveTo>
                <a:cubicBezTo>
                  <a:pt x="1666357" y="-9326"/>
                  <a:pt x="1968564" y="226358"/>
                  <a:pt x="2059487" y="578825"/>
                </a:cubicBezTo>
                <a:cubicBezTo>
                  <a:pt x="2163400" y="981645"/>
                  <a:pt x="1952003" y="1384458"/>
                  <a:pt x="1587317" y="1478534"/>
                </a:cubicBezTo>
                <a:cubicBezTo>
                  <a:pt x="1222632" y="1572609"/>
                  <a:pt x="842758" y="1322323"/>
                  <a:pt x="738845" y="919503"/>
                </a:cubicBezTo>
                <a:cubicBezTo>
                  <a:pt x="634932" y="516683"/>
                  <a:pt x="846330" y="113870"/>
                  <a:pt x="1211015" y="19794"/>
                </a:cubicBezTo>
                <a:cubicBezTo>
                  <a:pt x="1256601" y="8035"/>
                  <a:pt x="1302424" y="1656"/>
                  <a:pt x="1347915" y="283"/>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2598065" y="2840081"/>
            <a:ext cx="654025" cy="443198"/>
          </a:xfrm>
          <a:prstGeom prst="rect">
            <a:avLst/>
          </a:prstGeom>
          <a:noFill/>
        </p:spPr>
        <p:txBody>
          <a:bodyPr wrap="none" lIns="0" tIns="0" rIns="0" bIns="0" rtlCol="0">
            <a:spAutoFit/>
          </a:bodyPr>
          <a:lstStyle/>
          <a:p>
            <a:pPr algn="ctr">
              <a:lnSpc>
                <a:spcPct val="90000"/>
              </a:lnSpc>
              <a:spcBef>
                <a:spcPct val="20000"/>
              </a:spcBef>
              <a:buSzPct val="80000"/>
            </a:pPr>
            <a:r>
              <a:rPr lang="en-US" sz="3200" dirty="0" err="1" smtClean="0">
                <a:gradFill>
                  <a:gsLst>
                    <a:gs pos="0">
                      <a:srgbClr val="292929">
                        <a:lumMod val="90000"/>
                        <a:lumOff val="10000"/>
                      </a:srgbClr>
                    </a:gs>
                    <a:gs pos="86000">
                      <a:srgbClr val="292929">
                        <a:lumMod val="90000"/>
                        <a:lumOff val="10000"/>
                      </a:srgbClr>
                    </a:gs>
                  </a:gsLst>
                  <a:lin ang="5400000" scaled="0"/>
                </a:gradFill>
              </a:rPr>
              <a:t>dev</a:t>
            </a:r>
            <a:endParaRPr lang="en-US" sz="3200" dirty="0">
              <a:gradFill>
                <a:gsLst>
                  <a:gs pos="0">
                    <a:srgbClr val="292929">
                      <a:lumMod val="90000"/>
                      <a:lumOff val="10000"/>
                    </a:srgbClr>
                  </a:gs>
                  <a:gs pos="86000">
                    <a:srgbClr val="292929">
                      <a:lumMod val="90000"/>
                      <a:lumOff val="10000"/>
                    </a:srgbClr>
                  </a:gs>
                </a:gsLst>
                <a:lin ang="5400000" scaled="0"/>
              </a:gradFill>
            </a:endParaRPr>
          </a:p>
        </p:txBody>
      </p:sp>
      <p:sp>
        <p:nvSpPr>
          <p:cNvPr id="38" name="TextBox 37"/>
          <p:cNvSpPr txBox="1"/>
          <p:nvPr/>
        </p:nvSpPr>
        <p:spPr>
          <a:xfrm>
            <a:off x="5620868" y="2840081"/>
            <a:ext cx="450444" cy="443198"/>
          </a:xfrm>
          <a:prstGeom prst="rect">
            <a:avLst/>
          </a:prstGeom>
          <a:noFill/>
        </p:spPr>
        <p:txBody>
          <a:bodyPr wrap="none" lIns="0" tIns="0" rIns="0" bIns="0" rtlCol="0">
            <a:spAutoFit/>
          </a:bodyPr>
          <a:lstStyle/>
          <a:p>
            <a:pPr algn="ctr">
              <a:lnSpc>
                <a:spcPct val="90000"/>
              </a:lnSpc>
              <a:spcBef>
                <a:spcPct val="20000"/>
              </a:spcBef>
              <a:buSzPct val="80000"/>
            </a:pPr>
            <a:r>
              <a:rPr lang="en-US" sz="3200" dirty="0" err="1" smtClean="0">
                <a:gradFill>
                  <a:gsLst>
                    <a:gs pos="0">
                      <a:srgbClr val="292929">
                        <a:lumMod val="90000"/>
                        <a:lumOff val="10000"/>
                      </a:srgbClr>
                    </a:gs>
                    <a:gs pos="86000">
                      <a:srgbClr val="292929">
                        <a:lumMod val="90000"/>
                        <a:lumOff val="10000"/>
                      </a:srgbClr>
                    </a:gs>
                  </a:gsLst>
                  <a:lin ang="5400000" scaled="0"/>
                </a:gradFill>
              </a:rPr>
              <a:t>qa</a:t>
            </a:r>
            <a:endParaRPr lang="en-US" sz="3200" dirty="0">
              <a:gradFill>
                <a:gsLst>
                  <a:gs pos="0">
                    <a:srgbClr val="292929">
                      <a:lumMod val="90000"/>
                      <a:lumOff val="10000"/>
                    </a:srgbClr>
                  </a:gs>
                  <a:gs pos="86000">
                    <a:srgbClr val="292929">
                      <a:lumMod val="90000"/>
                      <a:lumOff val="10000"/>
                    </a:srgbClr>
                  </a:gs>
                </a:gsLst>
                <a:lin ang="5400000" scaled="0"/>
              </a:gradFill>
            </a:endParaRPr>
          </a:p>
        </p:txBody>
      </p:sp>
      <p:sp>
        <p:nvSpPr>
          <p:cNvPr id="39" name="TextBox 38"/>
          <p:cNvSpPr txBox="1"/>
          <p:nvPr/>
        </p:nvSpPr>
        <p:spPr>
          <a:xfrm>
            <a:off x="8385022" y="2840081"/>
            <a:ext cx="861838" cy="443198"/>
          </a:xfrm>
          <a:prstGeom prst="rect">
            <a:avLst/>
          </a:prstGeom>
          <a:noFill/>
        </p:spPr>
        <p:txBody>
          <a:bodyPr wrap="none" lIns="0" tIns="0" rIns="0" bIns="0" rtlCol="0">
            <a:spAutoFit/>
          </a:bodyPr>
          <a:lstStyle/>
          <a:p>
            <a:pPr algn="ctr">
              <a:lnSpc>
                <a:spcPct val="90000"/>
              </a:lnSpc>
              <a:spcBef>
                <a:spcPct val="20000"/>
              </a:spcBef>
              <a:buSzPct val="80000"/>
            </a:pPr>
            <a:r>
              <a:rPr lang="en-US" sz="3200" dirty="0" smtClean="0">
                <a:gradFill>
                  <a:gsLst>
                    <a:gs pos="0">
                      <a:srgbClr val="292929">
                        <a:lumMod val="90000"/>
                        <a:lumOff val="10000"/>
                      </a:srgbClr>
                    </a:gs>
                    <a:gs pos="86000">
                      <a:srgbClr val="292929">
                        <a:lumMod val="90000"/>
                        <a:lumOff val="10000"/>
                      </a:srgbClr>
                    </a:gs>
                  </a:gsLst>
                  <a:lin ang="5400000" scaled="0"/>
                </a:gradFill>
              </a:rPr>
              <a:t>prod</a:t>
            </a:r>
            <a:endParaRPr lang="en-US" sz="3200" dirty="0">
              <a:gradFill>
                <a:gsLst>
                  <a:gs pos="0">
                    <a:srgbClr val="292929">
                      <a:lumMod val="90000"/>
                      <a:lumOff val="10000"/>
                    </a:srgbClr>
                  </a:gs>
                  <a:gs pos="86000">
                    <a:srgbClr val="292929">
                      <a:lumMod val="90000"/>
                      <a:lumOff val="10000"/>
                    </a:srgbClr>
                  </a:gs>
                </a:gsLst>
                <a:lin ang="5400000" scaled="0"/>
              </a:gradFill>
            </a:endParaRPr>
          </a:p>
        </p:txBody>
      </p:sp>
      <p:grpSp>
        <p:nvGrpSpPr>
          <p:cNvPr id="28" name="Group 27"/>
          <p:cNvGrpSpPr/>
          <p:nvPr/>
        </p:nvGrpSpPr>
        <p:grpSpPr>
          <a:xfrm>
            <a:off x="4392109" y="1532710"/>
            <a:ext cx="2983274" cy="3991790"/>
            <a:chOff x="4392109" y="1532710"/>
            <a:chExt cx="2983274" cy="3501138"/>
          </a:xfrm>
          <a:solidFill>
            <a:schemeClr val="accent2">
              <a:lumMod val="50000"/>
            </a:schemeClr>
          </a:solidFill>
        </p:grpSpPr>
        <p:sp>
          <p:nvSpPr>
            <p:cNvPr id="31" name="Rectangle 30"/>
            <p:cNvSpPr/>
            <p:nvPr/>
          </p:nvSpPr>
          <p:spPr>
            <a:xfrm>
              <a:off x="4392109" y="1532710"/>
              <a:ext cx="88739" cy="3501138"/>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40" name="Rectangle 39"/>
            <p:cNvSpPr/>
            <p:nvPr/>
          </p:nvSpPr>
          <p:spPr>
            <a:xfrm>
              <a:off x="7286644" y="1532710"/>
              <a:ext cx="88739" cy="3501138"/>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grpSp>
      <p:sp>
        <p:nvSpPr>
          <p:cNvPr id="29" name="Rectangle 28"/>
          <p:cNvSpPr/>
          <p:nvPr/>
        </p:nvSpPr>
        <p:spPr bwMode="auto">
          <a:xfrm>
            <a:off x="1328978" y="6007100"/>
            <a:ext cx="9034222" cy="419100"/>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Team Foundation Server / Visual Studio Online</a:t>
            </a:r>
          </a:p>
        </p:txBody>
      </p:sp>
      <p:sp>
        <p:nvSpPr>
          <p:cNvPr id="41" name="Rectangle 40"/>
          <p:cNvSpPr/>
          <p:nvPr/>
        </p:nvSpPr>
        <p:spPr bwMode="auto">
          <a:xfrm>
            <a:off x="1750327" y="3416300"/>
            <a:ext cx="2349500" cy="2108200"/>
          </a:xfrm>
          <a:prstGeom prst="rect">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800" dirty="0" smtClean="0">
                <a:solidFill>
                  <a:sysClr val="windowText" lastClr="000000"/>
                </a:solidFill>
              </a:rPr>
              <a:t>Dev Subscription </a:t>
            </a:r>
            <a:r>
              <a:rPr lang="en-US" sz="1800" i="1" dirty="0" smtClean="0">
                <a:solidFill>
                  <a:sysClr val="windowText" lastClr="000000"/>
                </a:solidFill>
              </a:rPr>
              <a:t>n</a:t>
            </a:r>
            <a:br>
              <a:rPr lang="en-US" sz="1800" i="1" dirty="0" smtClean="0">
                <a:solidFill>
                  <a:sysClr val="windowText" lastClr="000000"/>
                </a:solidFill>
              </a:rPr>
            </a:br>
            <a:r>
              <a:rPr lang="en-US" sz="1800" i="1" dirty="0" smtClean="0">
                <a:solidFill>
                  <a:sysClr val="windowText" lastClr="000000"/>
                </a:solidFill>
              </a:rPr>
              <a:t>(1 per developer)</a:t>
            </a:r>
          </a:p>
        </p:txBody>
      </p:sp>
      <p:sp>
        <p:nvSpPr>
          <p:cNvPr id="42" name="Rectangle 41"/>
          <p:cNvSpPr/>
          <p:nvPr/>
        </p:nvSpPr>
        <p:spPr bwMode="auto">
          <a:xfrm>
            <a:off x="4671339" y="3416300"/>
            <a:ext cx="2349500" cy="2108200"/>
          </a:xfrm>
          <a:prstGeom prst="rect">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800" dirty="0" smtClean="0">
                <a:solidFill>
                  <a:sysClr val="windowText" lastClr="000000"/>
                </a:solidFill>
              </a:rPr>
              <a:t>QA Subscription</a:t>
            </a:r>
          </a:p>
        </p:txBody>
      </p:sp>
      <p:sp>
        <p:nvSpPr>
          <p:cNvPr id="43" name="Rectangle 42"/>
          <p:cNvSpPr/>
          <p:nvPr/>
        </p:nvSpPr>
        <p:spPr bwMode="auto">
          <a:xfrm>
            <a:off x="7641188" y="3416300"/>
            <a:ext cx="2349500" cy="2108200"/>
          </a:xfrm>
          <a:prstGeom prst="rect">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800" dirty="0" smtClean="0">
                <a:solidFill>
                  <a:sysClr val="windowText" lastClr="000000"/>
                </a:solidFill>
              </a:rPr>
              <a:t>Prod. Subscription</a:t>
            </a:r>
          </a:p>
        </p:txBody>
      </p:sp>
      <p:sp>
        <p:nvSpPr>
          <p:cNvPr id="71" name="Developer Icon"/>
          <p:cNvSpPr/>
          <p:nvPr/>
        </p:nvSpPr>
        <p:spPr bwMode="auto">
          <a:xfrm>
            <a:off x="2427274" y="1550532"/>
            <a:ext cx="1003829" cy="1099684"/>
          </a:xfrm>
          <a:custGeom>
            <a:avLst/>
            <a:gdLst>
              <a:gd name="connsiteX0" fmla="*/ 501250 w 1003829"/>
              <a:gd name="connsiteY0" fmla="*/ 1059317 h 1099684"/>
              <a:gd name="connsiteX1" fmla="*/ 501914 w 1003829"/>
              <a:gd name="connsiteY1" fmla="*/ 1060784 h 1099684"/>
              <a:gd name="connsiteX2" fmla="*/ 502579 w 1003829"/>
              <a:gd name="connsiteY2" fmla="*/ 1059317 h 1099684"/>
              <a:gd name="connsiteX3" fmla="*/ 755944 w 1003829"/>
              <a:gd name="connsiteY3" fmla="*/ 896356 h 1099684"/>
              <a:gd name="connsiteX4" fmla="*/ 774350 w 1003829"/>
              <a:gd name="connsiteY4" fmla="*/ 896356 h 1099684"/>
              <a:gd name="connsiteX5" fmla="*/ 782366 w 1003829"/>
              <a:gd name="connsiteY5" fmla="*/ 904371 h 1099684"/>
              <a:gd name="connsiteX6" fmla="*/ 782366 w 1003829"/>
              <a:gd name="connsiteY6" fmla="*/ 967783 h 1099684"/>
              <a:gd name="connsiteX7" fmla="*/ 774350 w 1003829"/>
              <a:gd name="connsiteY7" fmla="*/ 975797 h 1099684"/>
              <a:gd name="connsiteX8" fmla="*/ 755944 w 1003829"/>
              <a:gd name="connsiteY8" fmla="*/ 975797 h 1099684"/>
              <a:gd name="connsiteX9" fmla="*/ 755944 w 1003829"/>
              <a:gd name="connsiteY9" fmla="*/ 962161 h 1099684"/>
              <a:gd name="connsiteX10" fmla="*/ 549386 w 1003829"/>
              <a:gd name="connsiteY10" fmla="*/ 847406 h 1099684"/>
              <a:gd name="connsiteX11" fmla="*/ 549386 w 1003829"/>
              <a:gd name="connsiteY11" fmla="*/ 881834 h 1099684"/>
              <a:gd name="connsiteX12" fmla="*/ 549386 w 1003829"/>
              <a:gd name="connsiteY12" fmla="*/ 962161 h 1099684"/>
              <a:gd name="connsiteX13" fmla="*/ 549386 w 1003829"/>
              <a:gd name="connsiteY13" fmla="*/ 1019537 h 1099684"/>
              <a:gd name="connsiteX14" fmla="*/ 583813 w 1003829"/>
              <a:gd name="connsiteY14" fmla="*/ 1053964 h 1099684"/>
              <a:gd name="connsiteX15" fmla="*/ 721517 w 1003829"/>
              <a:gd name="connsiteY15" fmla="*/ 1053964 h 1099684"/>
              <a:gd name="connsiteX16" fmla="*/ 755944 w 1003829"/>
              <a:gd name="connsiteY16" fmla="*/ 1019537 h 1099684"/>
              <a:gd name="connsiteX17" fmla="*/ 755944 w 1003829"/>
              <a:gd name="connsiteY17" fmla="*/ 996776 h 1099684"/>
              <a:gd name="connsiteX18" fmla="*/ 788889 w 1003829"/>
              <a:gd name="connsiteY18" fmla="*/ 996776 h 1099684"/>
              <a:gd name="connsiteX19" fmla="*/ 801564 w 1003829"/>
              <a:gd name="connsiteY19" fmla="*/ 984101 h 1099684"/>
              <a:gd name="connsiteX20" fmla="*/ 801564 w 1003829"/>
              <a:gd name="connsiteY20" fmla="*/ 888052 h 1099684"/>
              <a:gd name="connsiteX21" fmla="*/ 788889 w 1003829"/>
              <a:gd name="connsiteY21" fmla="*/ 875378 h 1099684"/>
              <a:gd name="connsiteX22" fmla="*/ 755944 w 1003829"/>
              <a:gd name="connsiteY22" fmla="*/ 875378 h 1099684"/>
              <a:gd name="connsiteX23" fmla="*/ 755944 w 1003829"/>
              <a:gd name="connsiteY23" fmla="*/ 847406 h 1099684"/>
              <a:gd name="connsiteX24" fmla="*/ 721517 w 1003829"/>
              <a:gd name="connsiteY24" fmla="*/ 847406 h 1099684"/>
              <a:gd name="connsiteX25" fmla="*/ 583813 w 1003829"/>
              <a:gd name="connsiteY25" fmla="*/ 847406 h 1099684"/>
              <a:gd name="connsiteX26" fmla="*/ 639743 w 1003829"/>
              <a:gd name="connsiteY26" fmla="*/ 711611 h 1099684"/>
              <a:gd name="connsiteX27" fmla="*/ 639743 w 1003829"/>
              <a:gd name="connsiteY27" fmla="*/ 841192 h 1099684"/>
              <a:gd name="connsiteX28" fmla="*/ 671815 w 1003829"/>
              <a:gd name="connsiteY28" fmla="*/ 841192 h 1099684"/>
              <a:gd name="connsiteX29" fmla="*/ 671815 w 1003829"/>
              <a:gd name="connsiteY29" fmla="*/ 711611 h 1099684"/>
              <a:gd name="connsiteX30" fmla="*/ 596568 w 1003829"/>
              <a:gd name="connsiteY30" fmla="*/ 711611 h 1099684"/>
              <a:gd name="connsiteX31" fmla="*/ 596568 w 1003829"/>
              <a:gd name="connsiteY31" fmla="*/ 841192 h 1099684"/>
              <a:gd name="connsiteX32" fmla="*/ 628641 w 1003829"/>
              <a:gd name="connsiteY32" fmla="*/ 841192 h 1099684"/>
              <a:gd name="connsiteX33" fmla="*/ 628641 w 1003829"/>
              <a:gd name="connsiteY33" fmla="*/ 711611 h 1099684"/>
              <a:gd name="connsiteX34" fmla="*/ 682917 w 1003829"/>
              <a:gd name="connsiteY34" fmla="*/ 711610 h 1099684"/>
              <a:gd name="connsiteX35" fmla="*/ 682917 w 1003829"/>
              <a:gd name="connsiteY35" fmla="*/ 841192 h 1099684"/>
              <a:gd name="connsiteX36" fmla="*/ 714989 w 1003829"/>
              <a:gd name="connsiteY36" fmla="*/ 841192 h 1099684"/>
              <a:gd name="connsiteX37" fmla="*/ 714989 w 1003829"/>
              <a:gd name="connsiteY37" fmla="*/ 711610 h 1099684"/>
              <a:gd name="connsiteX38" fmla="*/ 278636 w 1003829"/>
              <a:gd name="connsiteY38" fmla="*/ 538105 h 1099684"/>
              <a:gd name="connsiteX39" fmla="*/ 355933 w 1003829"/>
              <a:gd name="connsiteY39" fmla="*/ 571525 h 1099684"/>
              <a:gd name="connsiteX40" fmla="*/ 661018 w 1003829"/>
              <a:gd name="connsiteY40" fmla="*/ 558403 h 1099684"/>
              <a:gd name="connsiteX41" fmla="*/ 810281 w 1003829"/>
              <a:gd name="connsiteY41" fmla="*/ 563324 h 1099684"/>
              <a:gd name="connsiteX42" fmla="*/ 948061 w 1003829"/>
              <a:gd name="connsiteY42" fmla="*/ 689623 h 1099684"/>
              <a:gd name="connsiteX43" fmla="*/ 1003829 w 1003829"/>
              <a:gd name="connsiteY43" fmla="*/ 1099684 h 1099684"/>
              <a:gd name="connsiteX44" fmla="*/ 0 w 1003829"/>
              <a:gd name="connsiteY44" fmla="*/ 1099684 h 1099684"/>
              <a:gd name="connsiteX45" fmla="*/ 49207 w 1003829"/>
              <a:gd name="connsiteY45" fmla="*/ 730629 h 1099684"/>
              <a:gd name="connsiteX46" fmla="*/ 200110 w 1003829"/>
              <a:gd name="connsiteY46" fmla="*/ 560044 h 1099684"/>
              <a:gd name="connsiteX47" fmla="*/ 278636 w 1003829"/>
              <a:gd name="connsiteY47" fmla="*/ 538105 h 1099684"/>
              <a:gd name="connsiteX48" fmla="*/ 460880 w 1003829"/>
              <a:gd name="connsiteY48" fmla="*/ 96 h 1099684"/>
              <a:gd name="connsiteX49" fmla="*/ 704181 w 1003829"/>
              <a:gd name="connsiteY49" fmla="*/ 197911 h 1099684"/>
              <a:gd name="connsiteX50" fmla="*/ 542736 w 1003829"/>
              <a:gd name="connsiteY50" fmla="*/ 505540 h 1099684"/>
              <a:gd name="connsiteX51" fmla="*/ 252626 w 1003829"/>
              <a:gd name="connsiteY51" fmla="*/ 314396 h 1099684"/>
              <a:gd name="connsiteX52" fmla="*/ 414071 w 1003829"/>
              <a:gd name="connsiteY52" fmla="*/ 6767 h 1099684"/>
              <a:gd name="connsiteX53" fmla="*/ 460880 w 1003829"/>
              <a:gd name="connsiteY53" fmla="*/ 96 h 1099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003829" h="1099684">
                <a:moveTo>
                  <a:pt x="501250" y="1059317"/>
                </a:moveTo>
                <a:lnTo>
                  <a:pt x="501914" y="1060784"/>
                </a:lnTo>
                <a:lnTo>
                  <a:pt x="502579" y="1059317"/>
                </a:lnTo>
                <a:close/>
                <a:moveTo>
                  <a:pt x="755944" y="896356"/>
                </a:moveTo>
                <a:lnTo>
                  <a:pt x="774350" y="896356"/>
                </a:lnTo>
                <a:cubicBezTo>
                  <a:pt x="778777" y="896356"/>
                  <a:pt x="782366" y="899945"/>
                  <a:pt x="782366" y="904371"/>
                </a:cubicBezTo>
                <a:lnTo>
                  <a:pt x="782366" y="967783"/>
                </a:lnTo>
                <a:cubicBezTo>
                  <a:pt x="782366" y="972209"/>
                  <a:pt x="778777" y="975797"/>
                  <a:pt x="774350" y="975797"/>
                </a:cubicBezTo>
                <a:lnTo>
                  <a:pt x="755944" y="975797"/>
                </a:lnTo>
                <a:lnTo>
                  <a:pt x="755944" y="962161"/>
                </a:lnTo>
                <a:close/>
                <a:moveTo>
                  <a:pt x="549386" y="847406"/>
                </a:moveTo>
                <a:lnTo>
                  <a:pt x="549386" y="881834"/>
                </a:lnTo>
                <a:lnTo>
                  <a:pt x="549386" y="962161"/>
                </a:lnTo>
                <a:lnTo>
                  <a:pt x="549386" y="1019537"/>
                </a:lnTo>
                <a:cubicBezTo>
                  <a:pt x="549386" y="1038551"/>
                  <a:pt x="564799" y="1053964"/>
                  <a:pt x="583813" y="1053964"/>
                </a:cubicBezTo>
                <a:lnTo>
                  <a:pt x="721517" y="1053964"/>
                </a:lnTo>
                <a:cubicBezTo>
                  <a:pt x="740531" y="1053964"/>
                  <a:pt x="755944" y="1038551"/>
                  <a:pt x="755944" y="1019537"/>
                </a:cubicBezTo>
                <a:lnTo>
                  <a:pt x="755944" y="996776"/>
                </a:lnTo>
                <a:lnTo>
                  <a:pt x="788889" y="996776"/>
                </a:lnTo>
                <a:cubicBezTo>
                  <a:pt x="795890" y="996776"/>
                  <a:pt x="801564" y="991101"/>
                  <a:pt x="801564" y="984101"/>
                </a:cubicBezTo>
                <a:lnTo>
                  <a:pt x="801564" y="888052"/>
                </a:lnTo>
                <a:cubicBezTo>
                  <a:pt x="801564" y="881053"/>
                  <a:pt x="795890" y="875378"/>
                  <a:pt x="788889" y="875378"/>
                </a:cubicBezTo>
                <a:lnTo>
                  <a:pt x="755944" y="875378"/>
                </a:lnTo>
                <a:lnTo>
                  <a:pt x="755944" y="847406"/>
                </a:lnTo>
                <a:lnTo>
                  <a:pt x="721517" y="847406"/>
                </a:lnTo>
                <a:lnTo>
                  <a:pt x="583813" y="847406"/>
                </a:lnTo>
                <a:close/>
                <a:moveTo>
                  <a:pt x="639743" y="711611"/>
                </a:moveTo>
                <a:cubicBezTo>
                  <a:pt x="675379" y="754805"/>
                  <a:pt x="604107" y="797998"/>
                  <a:pt x="639743" y="841192"/>
                </a:cubicBezTo>
                <a:lnTo>
                  <a:pt x="671815" y="841192"/>
                </a:lnTo>
                <a:cubicBezTo>
                  <a:pt x="636179" y="797998"/>
                  <a:pt x="707451" y="754805"/>
                  <a:pt x="671815" y="711611"/>
                </a:cubicBezTo>
                <a:close/>
                <a:moveTo>
                  <a:pt x="596568" y="711611"/>
                </a:moveTo>
                <a:cubicBezTo>
                  <a:pt x="632204" y="754805"/>
                  <a:pt x="560933" y="797999"/>
                  <a:pt x="596568" y="841192"/>
                </a:cubicBezTo>
                <a:lnTo>
                  <a:pt x="628641" y="841192"/>
                </a:lnTo>
                <a:cubicBezTo>
                  <a:pt x="593005" y="797999"/>
                  <a:pt x="664277" y="754805"/>
                  <a:pt x="628641" y="711611"/>
                </a:cubicBezTo>
                <a:close/>
                <a:moveTo>
                  <a:pt x="682917" y="711610"/>
                </a:moveTo>
                <a:cubicBezTo>
                  <a:pt x="718553" y="754804"/>
                  <a:pt x="647282" y="797998"/>
                  <a:pt x="682917" y="841192"/>
                </a:cubicBezTo>
                <a:lnTo>
                  <a:pt x="714989" y="841192"/>
                </a:lnTo>
                <a:cubicBezTo>
                  <a:pt x="679354" y="797998"/>
                  <a:pt x="750625" y="754804"/>
                  <a:pt x="714989" y="711610"/>
                </a:cubicBezTo>
                <a:close/>
                <a:moveTo>
                  <a:pt x="278636" y="538105"/>
                </a:moveTo>
                <a:cubicBezTo>
                  <a:pt x="305222" y="536943"/>
                  <a:pt x="331603" y="545008"/>
                  <a:pt x="355933" y="571525"/>
                </a:cubicBezTo>
                <a:cubicBezTo>
                  <a:pt x="465829" y="672127"/>
                  <a:pt x="588848" y="638228"/>
                  <a:pt x="661018" y="558403"/>
                </a:cubicBezTo>
                <a:cubicBezTo>
                  <a:pt x="686169" y="533800"/>
                  <a:pt x="734283" y="532160"/>
                  <a:pt x="810281" y="563324"/>
                </a:cubicBezTo>
                <a:cubicBezTo>
                  <a:pt x="866049" y="584100"/>
                  <a:pt x="925097" y="629481"/>
                  <a:pt x="948061" y="689623"/>
                </a:cubicBezTo>
                <a:cubicBezTo>
                  <a:pt x="974851" y="791865"/>
                  <a:pt x="993441" y="948235"/>
                  <a:pt x="1003829" y="1099684"/>
                </a:cubicBezTo>
                <a:lnTo>
                  <a:pt x="0" y="1099684"/>
                </a:lnTo>
                <a:cubicBezTo>
                  <a:pt x="9295" y="956983"/>
                  <a:pt x="30071" y="809361"/>
                  <a:pt x="49207" y="730629"/>
                </a:cubicBezTo>
                <a:cubicBezTo>
                  <a:pt x="73811" y="613078"/>
                  <a:pt x="142701" y="585741"/>
                  <a:pt x="200110" y="560044"/>
                </a:cubicBezTo>
                <a:cubicBezTo>
                  <a:pt x="225260" y="549655"/>
                  <a:pt x="252051" y="539267"/>
                  <a:pt x="278636" y="538105"/>
                </a:cubicBezTo>
                <a:close/>
                <a:moveTo>
                  <a:pt x="460880" y="96"/>
                </a:moveTo>
                <a:cubicBezTo>
                  <a:pt x="569762" y="-3190"/>
                  <a:pt x="673092" y="77395"/>
                  <a:pt x="704181" y="197911"/>
                </a:cubicBezTo>
                <a:cubicBezTo>
                  <a:pt x="739711" y="335644"/>
                  <a:pt x="667430" y="473374"/>
                  <a:pt x="542736" y="505540"/>
                </a:cubicBezTo>
                <a:cubicBezTo>
                  <a:pt x="418043" y="537706"/>
                  <a:pt x="288156" y="452128"/>
                  <a:pt x="252626" y="314396"/>
                </a:cubicBezTo>
                <a:cubicBezTo>
                  <a:pt x="217096" y="176663"/>
                  <a:pt x="289378" y="38933"/>
                  <a:pt x="414071" y="6767"/>
                </a:cubicBezTo>
                <a:cubicBezTo>
                  <a:pt x="429658" y="2746"/>
                  <a:pt x="445326" y="565"/>
                  <a:pt x="460880" y="96"/>
                </a:cubicBezTo>
                <a:close/>
              </a:path>
            </a:pathLst>
          </a:cu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2" name="Nerd Icon"/>
          <p:cNvSpPr/>
          <p:nvPr/>
        </p:nvSpPr>
        <p:spPr bwMode="auto">
          <a:xfrm>
            <a:off x="8314023" y="1550532"/>
            <a:ext cx="1003829" cy="1099684"/>
          </a:xfrm>
          <a:custGeom>
            <a:avLst/>
            <a:gdLst>
              <a:gd name="connsiteX0" fmla="*/ 639406 w 1003829"/>
              <a:gd name="connsiteY0" fmla="*/ 890233 h 1099684"/>
              <a:gd name="connsiteX1" fmla="*/ 639406 w 1003829"/>
              <a:gd name="connsiteY1" fmla="*/ 980843 h 1099684"/>
              <a:gd name="connsiteX2" fmla="*/ 639406 w 1003829"/>
              <a:gd name="connsiteY2" fmla="*/ 982813 h 1099684"/>
              <a:gd name="connsiteX3" fmla="*/ 642565 w 1003829"/>
              <a:gd name="connsiteY3" fmla="*/ 982813 h 1099684"/>
              <a:gd name="connsiteX4" fmla="*/ 736892 w 1003829"/>
              <a:gd name="connsiteY4" fmla="*/ 1041625 h 1099684"/>
              <a:gd name="connsiteX5" fmla="*/ 831218 w 1003829"/>
              <a:gd name="connsiteY5" fmla="*/ 982813 h 1099684"/>
              <a:gd name="connsiteX6" fmla="*/ 834378 w 1003829"/>
              <a:gd name="connsiteY6" fmla="*/ 982813 h 1099684"/>
              <a:gd name="connsiteX7" fmla="*/ 834378 w 1003829"/>
              <a:gd name="connsiteY7" fmla="*/ 980843 h 1099684"/>
              <a:gd name="connsiteX8" fmla="*/ 834378 w 1003829"/>
              <a:gd name="connsiteY8" fmla="*/ 890233 h 1099684"/>
              <a:gd name="connsiteX9" fmla="*/ 639406 w 1003829"/>
              <a:gd name="connsiteY9" fmla="*/ 835795 h 1099684"/>
              <a:gd name="connsiteX10" fmla="*/ 639406 w 1003829"/>
              <a:gd name="connsiteY10" fmla="*/ 871527 h 1099684"/>
              <a:gd name="connsiteX11" fmla="*/ 834378 w 1003829"/>
              <a:gd name="connsiteY11" fmla="*/ 871527 h 1099684"/>
              <a:gd name="connsiteX12" fmla="*/ 834378 w 1003829"/>
              <a:gd name="connsiteY12" fmla="*/ 835795 h 1099684"/>
              <a:gd name="connsiteX13" fmla="*/ 736892 w 1003829"/>
              <a:gd name="connsiteY13" fmla="*/ 768486 h 1099684"/>
              <a:gd name="connsiteX14" fmla="*/ 736892 w 1003829"/>
              <a:gd name="connsiteY14" fmla="*/ 822028 h 1099684"/>
              <a:gd name="connsiteX15" fmla="*/ 779819 w 1003829"/>
              <a:gd name="connsiteY15" fmla="*/ 822028 h 1099684"/>
              <a:gd name="connsiteX16" fmla="*/ 779819 w 1003829"/>
              <a:gd name="connsiteY16" fmla="*/ 768486 h 1099684"/>
              <a:gd name="connsiteX17" fmla="*/ 675827 w 1003829"/>
              <a:gd name="connsiteY17" fmla="*/ 768486 h 1099684"/>
              <a:gd name="connsiteX18" fmla="*/ 675827 w 1003829"/>
              <a:gd name="connsiteY18" fmla="*/ 822028 h 1099684"/>
              <a:gd name="connsiteX19" fmla="*/ 718755 w 1003829"/>
              <a:gd name="connsiteY19" fmla="*/ 822028 h 1099684"/>
              <a:gd name="connsiteX20" fmla="*/ 718755 w 1003829"/>
              <a:gd name="connsiteY20" fmla="*/ 768486 h 1099684"/>
              <a:gd name="connsiteX21" fmla="*/ 742727 w 1003829"/>
              <a:gd name="connsiteY21" fmla="*/ 724341 h 1099684"/>
              <a:gd name="connsiteX22" fmla="*/ 736891 w 1003829"/>
              <a:gd name="connsiteY22" fmla="*/ 730176 h 1099684"/>
              <a:gd name="connsiteX23" fmla="*/ 736891 w 1003829"/>
              <a:gd name="connsiteY23" fmla="*/ 753517 h 1099684"/>
              <a:gd name="connsiteX24" fmla="*/ 742727 w 1003829"/>
              <a:gd name="connsiteY24" fmla="*/ 759352 h 1099684"/>
              <a:gd name="connsiteX25" fmla="*/ 773984 w 1003829"/>
              <a:gd name="connsiteY25" fmla="*/ 759352 h 1099684"/>
              <a:gd name="connsiteX26" fmla="*/ 779819 w 1003829"/>
              <a:gd name="connsiteY26" fmla="*/ 753517 h 1099684"/>
              <a:gd name="connsiteX27" fmla="*/ 779819 w 1003829"/>
              <a:gd name="connsiteY27" fmla="*/ 730176 h 1099684"/>
              <a:gd name="connsiteX28" fmla="*/ 773984 w 1003829"/>
              <a:gd name="connsiteY28" fmla="*/ 724341 h 1099684"/>
              <a:gd name="connsiteX29" fmla="*/ 681662 w 1003829"/>
              <a:gd name="connsiteY29" fmla="*/ 724341 h 1099684"/>
              <a:gd name="connsiteX30" fmla="*/ 675826 w 1003829"/>
              <a:gd name="connsiteY30" fmla="*/ 730176 h 1099684"/>
              <a:gd name="connsiteX31" fmla="*/ 675826 w 1003829"/>
              <a:gd name="connsiteY31" fmla="*/ 753517 h 1099684"/>
              <a:gd name="connsiteX32" fmla="*/ 681662 w 1003829"/>
              <a:gd name="connsiteY32" fmla="*/ 759352 h 1099684"/>
              <a:gd name="connsiteX33" fmla="*/ 712919 w 1003829"/>
              <a:gd name="connsiteY33" fmla="*/ 759352 h 1099684"/>
              <a:gd name="connsiteX34" fmla="*/ 718754 w 1003829"/>
              <a:gd name="connsiteY34" fmla="*/ 753517 h 1099684"/>
              <a:gd name="connsiteX35" fmla="*/ 718754 w 1003829"/>
              <a:gd name="connsiteY35" fmla="*/ 730176 h 1099684"/>
              <a:gd name="connsiteX36" fmla="*/ 712919 w 1003829"/>
              <a:gd name="connsiteY36" fmla="*/ 724341 h 1099684"/>
              <a:gd name="connsiteX37" fmla="*/ 278636 w 1003829"/>
              <a:gd name="connsiteY37" fmla="*/ 538106 h 1099684"/>
              <a:gd name="connsiteX38" fmla="*/ 355933 w 1003829"/>
              <a:gd name="connsiteY38" fmla="*/ 571526 h 1099684"/>
              <a:gd name="connsiteX39" fmla="*/ 661018 w 1003829"/>
              <a:gd name="connsiteY39" fmla="*/ 558404 h 1099684"/>
              <a:gd name="connsiteX40" fmla="*/ 810280 w 1003829"/>
              <a:gd name="connsiteY40" fmla="*/ 563324 h 1099684"/>
              <a:gd name="connsiteX41" fmla="*/ 948061 w 1003829"/>
              <a:gd name="connsiteY41" fmla="*/ 689623 h 1099684"/>
              <a:gd name="connsiteX42" fmla="*/ 1003829 w 1003829"/>
              <a:gd name="connsiteY42" fmla="*/ 1099684 h 1099684"/>
              <a:gd name="connsiteX43" fmla="*/ 0 w 1003829"/>
              <a:gd name="connsiteY43" fmla="*/ 1099684 h 1099684"/>
              <a:gd name="connsiteX44" fmla="*/ 49207 w 1003829"/>
              <a:gd name="connsiteY44" fmla="*/ 730629 h 1099684"/>
              <a:gd name="connsiteX45" fmla="*/ 200110 w 1003829"/>
              <a:gd name="connsiteY45" fmla="*/ 560044 h 1099684"/>
              <a:gd name="connsiteX46" fmla="*/ 278636 w 1003829"/>
              <a:gd name="connsiteY46" fmla="*/ 538106 h 1099684"/>
              <a:gd name="connsiteX47" fmla="*/ 460880 w 1003829"/>
              <a:gd name="connsiteY47" fmla="*/ 96 h 1099684"/>
              <a:gd name="connsiteX48" fmla="*/ 704181 w 1003829"/>
              <a:gd name="connsiteY48" fmla="*/ 197911 h 1099684"/>
              <a:gd name="connsiteX49" fmla="*/ 542736 w 1003829"/>
              <a:gd name="connsiteY49" fmla="*/ 505540 h 1099684"/>
              <a:gd name="connsiteX50" fmla="*/ 252626 w 1003829"/>
              <a:gd name="connsiteY50" fmla="*/ 314396 h 1099684"/>
              <a:gd name="connsiteX51" fmla="*/ 414071 w 1003829"/>
              <a:gd name="connsiteY51" fmla="*/ 6767 h 1099684"/>
              <a:gd name="connsiteX52" fmla="*/ 460880 w 1003829"/>
              <a:gd name="connsiteY52" fmla="*/ 96 h 1099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3829" h="1099684">
                <a:moveTo>
                  <a:pt x="639406" y="890233"/>
                </a:moveTo>
                <a:lnTo>
                  <a:pt x="639406" y="980843"/>
                </a:lnTo>
                <a:lnTo>
                  <a:pt x="639406" y="982813"/>
                </a:lnTo>
                <a:lnTo>
                  <a:pt x="642565" y="982813"/>
                </a:lnTo>
                <a:lnTo>
                  <a:pt x="736892" y="1041625"/>
                </a:lnTo>
                <a:lnTo>
                  <a:pt x="831218" y="982813"/>
                </a:lnTo>
                <a:lnTo>
                  <a:pt x="834378" y="982813"/>
                </a:lnTo>
                <a:lnTo>
                  <a:pt x="834378" y="980843"/>
                </a:lnTo>
                <a:lnTo>
                  <a:pt x="834378" y="890233"/>
                </a:lnTo>
                <a:close/>
                <a:moveTo>
                  <a:pt x="639406" y="835795"/>
                </a:moveTo>
                <a:lnTo>
                  <a:pt x="639406" y="871527"/>
                </a:lnTo>
                <a:lnTo>
                  <a:pt x="834378" y="871527"/>
                </a:lnTo>
                <a:lnTo>
                  <a:pt x="834378" y="835795"/>
                </a:lnTo>
                <a:close/>
                <a:moveTo>
                  <a:pt x="736892" y="768486"/>
                </a:moveTo>
                <a:lnTo>
                  <a:pt x="736892" y="822028"/>
                </a:lnTo>
                <a:lnTo>
                  <a:pt x="779819" y="822028"/>
                </a:lnTo>
                <a:lnTo>
                  <a:pt x="779819" y="768486"/>
                </a:lnTo>
                <a:close/>
                <a:moveTo>
                  <a:pt x="675827" y="768486"/>
                </a:moveTo>
                <a:lnTo>
                  <a:pt x="675827" y="822028"/>
                </a:lnTo>
                <a:lnTo>
                  <a:pt x="718755" y="822028"/>
                </a:lnTo>
                <a:lnTo>
                  <a:pt x="718755" y="768486"/>
                </a:lnTo>
                <a:close/>
                <a:moveTo>
                  <a:pt x="742727" y="724341"/>
                </a:moveTo>
                <a:cubicBezTo>
                  <a:pt x="739504" y="724341"/>
                  <a:pt x="736891" y="726954"/>
                  <a:pt x="736891" y="730176"/>
                </a:cubicBezTo>
                <a:lnTo>
                  <a:pt x="736891" y="753517"/>
                </a:lnTo>
                <a:cubicBezTo>
                  <a:pt x="736891" y="756739"/>
                  <a:pt x="739504" y="759352"/>
                  <a:pt x="742727" y="759352"/>
                </a:cubicBezTo>
                <a:lnTo>
                  <a:pt x="773984" y="759352"/>
                </a:lnTo>
                <a:cubicBezTo>
                  <a:pt x="777207" y="759352"/>
                  <a:pt x="779819" y="756739"/>
                  <a:pt x="779819" y="753517"/>
                </a:cubicBezTo>
                <a:lnTo>
                  <a:pt x="779819" y="730176"/>
                </a:lnTo>
                <a:cubicBezTo>
                  <a:pt x="779819" y="726954"/>
                  <a:pt x="777207" y="724341"/>
                  <a:pt x="773984" y="724341"/>
                </a:cubicBezTo>
                <a:close/>
                <a:moveTo>
                  <a:pt x="681662" y="724341"/>
                </a:moveTo>
                <a:cubicBezTo>
                  <a:pt x="678439" y="724341"/>
                  <a:pt x="675826" y="726954"/>
                  <a:pt x="675826" y="730176"/>
                </a:cubicBezTo>
                <a:lnTo>
                  <a:pt x="675826" y="753517"/>
                </a:lnTo>
                <a:cubicBezTo>
                  <a:pt x="675826" y="756739"/>
                  <a:pt x="678439" y="759352"/>
                  <a:pt x="681662" y="759352"/>
                </a:cubicBezTo>
                <a:lnTo>
                  <a:pt x="712919" y="759352"/>
                </a:lnTo>
                <a:cubicBezTo>
                  <a:pt x="716142" y="759352"/>
                  <a:pt x="718754" y="756739"/>
                  <a:pt x="718754" y="753517"/>
                </a:cubicBezTo>
                <a:lnTo>
                  <a:pt x="718754" y="730176"/>
                </a:lnTo>
                <a:cubicBezTo>
                  <a:pt x="718754" y="726954"/>
                  <a:pt x="716142" y="724341"/>
                  <a:pt x="712919" y="724341"/>
                </a:cubicBezTo>
                <a:close/>
                <a:moveTo>
                  <a:pt x="278636" y="538106"/>
                </a:moveTo>
                <a:cubicBezTo>
                  <a:pt x="305222" y="536944"/>
                  <a:pt x="331603" y="545009"/>
                  <a:pt x="355933" y="571526"/>
                </a:cubicBezTo>
                <a:cubicBezTo>
                  <a:pt x="465829" y="672127"/>
                  <a:pt x="588848" y="638229"/>
                  <a:pt x="661018" y="558404"/>
                </a:cubicBezTo>
                <a:cubicBezTo>
                  <a:pt x="686168" y="533800"/>
                  <a:pt x="734283" y="532160"/>
                  <a:pt x="810280" y="563324"/>
                </a:cubicBezTo>
                <a:cubicBezTo>
                  <a:pt x="866049" y="584101"/>
                  <a:pt x="925097" y="629481"/>
                  <a:pt x="948061" y="689623"/>
                </a:cubicBezTo>
                <a:cubicBezTo>
                  <a:pt x="974851" y="791865"/>
                  <a:pt x="993441" y="948235"/>
                  <a:pt x="1003829" y="1099684"/>
                </a:cubicBezTo>
                <a:lnTo>
                  <a:pt x="0" y="1099684"/>
                </a:lnTo>
                <a:cubicBezTo>
                  <a:pt x="9295" y="956983"/>
                  <a:pt x="30071" y="809361"/>
                  <a:pt x="49207" y="730629"/>
                </a:cubicBezTo>
                <a:cubicBezTo>
                  <a:pt x="73811" y="613079"/>
                  <a:pt x="142701" y="585741"/>
                  <a:pt x="200110" y="560044"/>
                </a:cubicBezTo>
                <a:cubicBezTo>
                  <a:pt x="225260" y="549656"/>
                  <a:pt x="252051" y="539267"/>
                  <a:pt x="278636" y="538106"/>
                </a:cubicBezTo>
                <a:close/>
                <a:moveTo>
                  <a:pt x="460880" y="96"/>
                </a:moveTo>
                <a:cubicBezTo>
                  <a:pt x="569762" y="-3190"/>
                  <a:pt x="673092" y="77395"/>
                  <a:pt x="704181" y="197911"/>
                </a:cubicBezTo>
                <a:cubicBezTo>
                  <a:pt x="739711" y="335644"/>
                  <a:pt x="667430" y="473374"/>
                  <a:pt x="542736" y="505540"/>
                </a:cubicBezTo>
                <a:cubicBezTo>
                  <a:pt x="418043" y="537706"/>
                  <a:pt x="288156" y="452129"/>
                  <a:pt x="252626" y="314396"/>
                </a:cubicBezTo>
                <a:cubicBezTo>
                  <a:pt x="217096" y="176664"/>
                  <a:pt x="289378" y="38933"/>
                  <a:pt x="414071" y="6767"/>
                </a:cubicBezTo>
                <a:cubicBezTo>
                  <a:pt x="429658" y="2746"/>
                  <a:pt x="445325" y="565"/>
                  <a:pt x="460880" y="96"/>
                </a:cubicBezTo>
                <a:close/>
              </a:path>
            </a:pathLst>
          </a:cu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86" name="Dev App / TFS"/>
          <p:cNvGrpSpPr/>
          <p:nvPr/>
        </p:nvGrpSpPr>
        <p:grpSpPr>
          <a:xfrm>
            <a:off x="2044700" y="4368800"/>
            <a:ext cx="1752600" cy="1594647"/>
            <a:chOff x="2044700" y="4368800"/>
            <a:chExt cx="1752600" cy="1594647"/>
          </a:xfrm>
        </p:grpSpPr>
        <p:sp>
          <p:nvSpPr>
            <p:cNvPr id="44" name="Rectangle 43"/>
            <p:cNvSpPr/>
            <p:nvPr/>
          </p:nvSpPr>
          <p:spPr bwMode="auto">
            <a:xfrm>
              <a:off x="2044700" y="4368800"/>
              <a:ext cx="1752600" cy="546100"/>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App</a:t>
              </a:r>
            </a:p>
          </p:txBody>
        </p:sp>
        <p:sp>
          <p:nvSpPr>
            <p:cNvPr id="83" name="Up-Down Arrow 82"/>
            <p:cNvSpPr/>
            <p:nvPr/>
          </p:nvSpPr>
          <p:spPr bwMode="auto">
            <a:xfrm>
              <a:off x="2686872" y="4936727"/>
              <a:ext cx="484632" cy="1026720"/>
            </a:xfrm>
            <a:prstGeom prst="upDownArrow">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87" name="QA App / TFS"/>
          <p:cNvGrpSpPr/>
          <p:nvPr/>
        </p:nvGrpSpPr>
        <p:grpSpPr>
          <a:xfrm>
            <a:off x="4969789" y="4368800"/>
            <a:ext cx="1752600" cy="1594647"/>
            <a:chOff x="4969789" y="4368800"/>
            <a:chExt cx="1752600" cy="1594647"/>
          </a:xfrm>
        </p:grpSpPr>
        <p:sp>
          <p:nvSpPr>
            <p:cNvPr id="45" name="Rectangle 44"/>
            <p:cNvSpPr/>
            <p:nvPr/>
          </p:nvSpPr>
          <p:spPr bwMode="auto">
            <a:xfrm>
              <a:off x="4969789" y="4368800"/>
              <a:ext cx="1752600" cy="546100"/>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App</a:t>
              </a:r>
            </a:p>
          </p:txBody>
        </p:sp>
        <p:sp>
          <p:nvSpPr>
            <p:cNvPr id="84" name="Up-Down Arrow 83"/>
            <p:cNvSpPr/>
            <p:nvPr/>
          </p:nvSpPr>
          <p:spPr bwMode="auto">
            <a:xfrm>
              <a:off x="5641430" y="4936727"/>
              <a:ext cx="484632" cy="1026720"/>
            </a:xfrm>
            <a:prstGeom prst="upDownArrow">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88" name="Prod App / TFS"/>
          <p:cNvGrpSpPr/>
          <p:nvPr/>
        </p:nvGrpSpPr>
        <p:grpSpPr>
          <a:xfrm>
            <a:off x="7939637" y="4368800"/>
            <a:ext cx="1752600" cy="1594647"/>
            <a:chOff x="7939637" y="4368800"/>
            <a:chExt cx="1752600" cy="1594647"/>
          </a:xfrm>
        </p:grpSpPr>
        <p:sp>
          <p:nvSpPr>
            <p:cNvPr id="46" name="Rectangle 45"/>
            <p:cNvSpPr/>
            <p:nvPr/>
          </p:nvSpPr>
          <p:spPr bwMode="auto">
            <a:xfrm>
              <a:off x="7939637" y="4368800"/>
              <a:ext cx="1752600" cy="546100"/>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App</a:t>
              </a:r>
            </a:p>
          </p:txBody>
        </p:sp>
        <p:sp>
          <p:nvSpPr>
            <p:cNvPr id="85" name="Up-Down Arrow 84"/>
            <p:cNvSpPr/>
            <p:nvPr/>
          </p:nvSpPr>
          <p:spPr bwMode="auto">
            <a:xfrm>
              <a:off x="8573621" y="4936727"/>
              <a:ext cx="484632" cy="1026720"/>
            </a:xfrm>
            <a:prstGeom prst="upDownArrow">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2281118478"/>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1" name="Group 20"/>
          <p:cNvGrpSpPr/>
          <p:nvPr/>
        </p:nvGrpSpPr>
        <p:grpSpPr>
          <a:xfrm>
            <a:off x="431308" y="402980"/>
            <a:ext cx="11043613" cy="889209"/>
            <a:chOff x="431308" y="402980"/>
            <a:chExt cx="11043613" cy="889209"/>
          </a:xfrm>
        </p:grpSpPr>
        <p:sp>
          <p:nvSpPr>
            <p:cNvPr id="4" name="SQL Database Icon"/>
            <p:cNvSpPr>
              <a:spLocks noChangeAspect="1"/>
            </p:cNvSpPr>
            <p:nvPr/>
          </p:nvSpPr>
          <p:spPr>
            <a:xfrm>
              <a:off x="10845130" y="431316"/>
              <a:ext cx="629791" cy="832537"/>
            </a:xfrm>
            <a:custGeom>
              <a:avLst/>
              <a:gdLst>
                <a:gd name="connsiteX0" fmla="*/ 221877 w 338942"/>
                <a:gd name="connsiteY0" fmla="*/ 278494 h 448056"/>
                <a:gd name="connsiteX1" fmla="*/ 239164 w 338942"/>
                <a:gd name="connsiteY1" fmla="*/ 278494 h 448056"/>
                <a:gd name="connsiteX2" fmla="*/ 256158 w 338942"/>
                <a:gd name="connsiteY2" fmla="*/ 283280 h 448056"/>
                <a:gd name="connsiteX3" fmla="*/ 262311 w 338942"/>
                <a:gd name="connsiteY3" fmla="*/ 296465 h 448056"/>
                <a:gd name="connsiteX4" fmla="*/ 256256 w 338942"/>
                <a:gd name="connsiteY4" fmla="*/ 310237 h 448056"/>
                <a:gd name="connsiteX5" fmla="*/ 238969 w 338942"/>
                <a:gd name="connsiteY5" fmla="*/ 315413 h 448056"/>
                <a:gd name="connsiteX6" fmla="*/ 221877 w 338942"/>
                <a:gd name="connsiteY6" fmla="*/ 315413 h 448056"/>
                <a:gd name="connsiteX7" fmla="*/ 79002 w 338942"/>
                <a:gd name="connsiteY7" fmla="*/ 224288 h 448056"/>
                <a:gd name="connsiteX8" fmla="*/ 94433 w 338942"/>
                <a:gd name="connsiteY8" fmla="*/ 224288 h 448056"/>
                <a:gd name="connsiteX9" fmla="*/ 127348 w 338942"/>
                <a:gd name="connsiteY9" fmla="*/ 236204 h 448056"/>
                <a:gd name="connsiteX10" fmla="*/ 138482 w 338942"/>
                <a:gd name="connsiteY10" fmla="*/ 267262 h 448056"/>
                <a:gd name="connsiteX11" fmla="*/ 127055 w 338942"/>
                <a:gd name="connsiteY11" fmla="*/ 300470 h 448056"/>
                <a:gd name="connsiteX12" fmla="*/ 94629 w 338942"/>
                <a:gd name="connsiteY12" fmla="*/ 313069 h 448056"/>
                <a:gd name="connsiteX13" fmla="*/ 79002 w 338942"/>
                <a:gd name="connsiteY13" fmla="*/ 313069 h 448056"/>
                <a:gd name="connsiteX14" fmla="*/ 221877 w 338942"/>
                <a:gd name="connsiteY14" fmla="*/ 221847 h 448056"/>
                <a:gd name="connsiteX15" fmla="*/ 233695 w 338942"/>
                <a:gd name="connsiteY15" fmla="*/ 221847 h 448056"/>
                <a:gd name="connsiteX16" fmla="*/ 256744 w 338942"/>
                <a:gd name="connsiteY16" fmla="*/ 237278 h 448056"/>
                <a:gd name="connsiteX17" fmla="*/ 251080 w 338942"/>
                <a:gd name="connsiteY17" fmla="*/ 250268 h 448056"/>
                <a:gd name="connsiteX18" fmla="*/ 235746 w 338942"/>
                <a:gd name="connsiteY18" fmla="*/ 255054 h 448056"/>
                <a:gd name="connsiteX19" fmla="*/ 221877 w 338942"/>
                <a:gd name="connsiteY19" fmla="*/ 255054 h 448056"/>
                <a:gd name="connsiteX20" fmla="*/ 190330 w 338942"/>
                <a:gd name="connsiteY20" fmla="*/ 198602 h 448056"/>
                <a:gd name="connsiteX21" fmla="*/ 190330 w 338942"/>
                <a:gd name="connsiteY21" fmla="*/ 338658 h 448056"/>
                <a:gd name="connsiteX22" fmla="*/ 244145 w 338942"/>
                <a:gd name="connsiteY22" fmla="*/ 338658 h 448056"/>
                <a:gd name="connsiteX23" fmla="*/ 281796 w 338942"/>
                <a:gd name="connsiteY23" fmla="*/ 327329 h 448056"/>
                <a:gd name="connsiteX24" fmla="*/ 295519 w 338942"/>
                <a:gd name="connsiteY24" fmla="*/ 296856 h 448056"/>
                <a:gd name="connsiteX25" fmla="*/ 286826 w 338942"/>
                <a:gd name="connsiteY25" fmla="*/ 274783 h 448056"/>
                <a:gd name="connsiteX26" fmla="*/ 262702 w 338942"/>
                <a:gd name="connsiteY26" fmla="*/ 263453 h 448056"/>
                <a:gd name="connsiteX27" fmla="*/ 262702 w 338942"/>
                <a:gd name="connsiteY27" fmla="*/ 263063 h 448056"/>
                <a:gd name="connsiteX28" fmla="*/ 281162 w 338942"/>
                <a:gd name="connsiteY28" fmla="*/ 252514 h 448056"/>
                <a:gd name="connsiteX29" fmla="*/ 289952 w 338942"/>
                <a:gd name="connsiteY29" fmla="*/ 231418 h 448056"/>
                <a:gd name="connsiteX30" fmla="*/ 278036 w 338942"/>
                <a:gd name="connsiteY30" fmla="*/ 207685 h 448056"/>
                <a:gd name="connsiteX31" fmla="*/ 241313 w 338942"/>
                <a:gd name="connsiteY31" fmla="*/ 198602 h 448056"/>
                <a:gd name="connsiteX32" fmla="*/ 47455 w 338942"/>
                <a:gd name="connsiteY32" fmla="*/ 198602 h 448056"/>
                <a:gd name="connsiteX33" fmla="*/ 47455 w 338942"/>
                <a:gd name="connsiteY33" fmla="*/ 338658 h 448056"/>
                <a:gd name="connsiteX34" fmla="*/ 97070 w 338942"/>
                <a:gd name="connsiteY34" fmla="*/ 338658 h 448056"/>
                <a:gd name="connsiteX35" fmla="*/ 151325 w 338942"/>
                <a:gd name="connsiteY35" fmla="*/ 319076 h 448056"/>
                <a:gd name="connsiteX36" fmla="*/ 171689 w 338942"/>
                <a:gd name="connsiteY36" fmla="*/ 266872 h 448056"/>
                <a:gd name="connsiteX37" fmla="*/ 97070 w 338942"/>
                <a:gd name="connsiteY37" fmla="*/ 198602 h 448056"/>
                <a:gd name="connsiteX38" fmla="*/ 169471 w 338942"/>
                <a:gd name="connsiteY38" fmla="*/ 21905 h 448056"/>
                <a:gd name="connsiteX39" fmla="*/ 47606 w 338942"/>
                <a:gd name="connsiteY39" fmla="*/ 61850 h 448056"/>
                <a:gd name="connsiteX40" fmla="*/ 169471 w 338942"/>
                <a:gd name="connsiteY40" fmla="*/ 101795 h 448056"/>
                <a:gd name="connsiteX41" fmla="*/ 291336 w 338942"/>
                <a:gd name="connsiteY41" fmla="*/ 61850 h 448056"/>
                <a:gd name="connsiteX42" fmla="*/ 169471 w 338942"/>
                <a:gd name="connsiteY42" fmla="*/ 21905 h 448056"/>
                <a:gd name="connsiteX43" fmla="*/ 169471 w 338942"/>
                <a:gd name="connsiteY43" fmla="*/ 0 h 448056"/>
                <a:gd name="connsiteX44" fmla="*/ 338942 w 338942"/>
                <a:gd name="connsiteY44" fmla="*/ 55550 h 448056"/>
                <a:gd name="connsiteX45" fmla="*/ 338942 w 338942"/>
                <a:gd name="connsiteY45" fmla="*/ 392507 h 448056"/>
                <a:gd name="connsiteX46" fmla="*/ 338942 w 338942"/>
                <a:gd name="connsiteY46" fmla="*/ 395783 h 448056"/>
                <a:gd name="connsiteX47" fmla="*/ 337934 w 338942"/>
                <a:gd name="connsiteY47" fmla="*/ 395783 h 448056"/>
                <a:gd name="connsiteX48" fmla="*/ 169471 w 338942"/>
                <a:gd name="connsiteY48" fmla="*/ 448056 h 448056"/>
                <a:gd name="connsiteX49" fmla="*/ 1008 w 338942"/>
                <a:gd name="connsiteY49" fmla="*/ 395783 h 448056"/>
                <a:gd name="connsiteX50" fmla="*/ 0 w 338942"/>
                <a:gd name="connsiteY50" fmla="*/ 395783 h 448056"/>
                <a:gd name="connsiteX51" fmla="*/ 0 w 338942"/>
                <a:gd name="connsiteY51" fmla="*/ 392507 h 448056"/>
                <a:gd name="connsiteX52" fmla="*/ 0 w 338942"/>
                <a:gd name="connsiteY52" fmla="*/ 55550 h 448056"/>
                <a:gd name="connsiteX53" fmla="*/ 169471 w 338942"/>
                <a:gd name="connsiteY53" fmla="*/ 0 h 44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38942" h="448056">
                  <a:moveTo>
                    <a:pt x="221877" y="278494"/>
                  </a:moveTo>
                  <a:lnTo>
                    <a:pt x="239164" y="278494"/>
                  </a:lnTo>
                  <a:cubicBezTo>
                    <a:pt x="246392" y="278494"/>
                    <a:pt x="252056" y="280090"/>
                    <a:pt x="256158" y="283280"/>
                  </a:cubicBezTo>
                  <a:cubicBezTo>
                    <a:pt x="260260" y="286471"/>
                    <a:pt x="262311" y="290866"/>
                    <a:pt x="262311" y="296465"/>
                  </a:cubicBezTo>
                  <a:cubicBezTo>
                    <a:pt x="262311" y="302195"/>
                    <a:pt x="260293" y="306786"/>
                    <a:pt x="256256" y="310237"/>
                  </a:cubicBezTo>
                  <a:cubicBezTo>
                    <a:pt x="252024" y="313687"/>
                    <a:pt x="246261" y="315413"/>
                    <a:pt x="238969" y="315413"/>
                  </a:cubicBezTo>
                  <a:lnTo>
                    <a:pt x="221877" y="315413"/>
                  </a:lnTo>
                  <a:close/>
                  <a:moveTo>
                    <a:pt x="79002" y="224288"/>
                  </a:moveTo>
                  <a:lnTo>
                    <a:pt x="94433" y="224288"/>
                  </a:lnTo>
                  <a:cubicBezTo>
                    <a:pt x="108628" y="224288"/>
                    <a:pt x="119599" y="228260"/>
                    <a:pt x="127348" y="236204"/>
                  </a:cubicBezTo>
                  <a:cubicBezTo>
                    <a:pt x="134770" y="243822"/>
                    <a:pt x="138482" y="254175"/>
                    <a:pt x="138482" y="267262"/>
                  </a:cubicBezTo>
                  <a:cubicBezTo>
                    <a:pt x="138482" y="281262"/>
                    <a:pt x="134673" y="292331"/>
                    <a:pt x="127055" y="300470"/>
                  </a:cubicBezTo>
                  <a:cubicBezTo>
                    <a:pt x="119241" y="308869"/>
                    <a:pt x="108433" y="313069"/>
                    <a:pt x="94629" y="313069"/>
                  </a:cubicBezTo>
                  <a:lnTo>
                    <a:pt x="79002" y="313069"/>
                  </a:lnTo>
                  <a:close/>
                  <a:moveTo>
                    <a:pt x="221877" y="221847"/>
                  </a:moveTo>
                  <a:lnTo>
                    <a:pt x="233695" y="221847"/>
                  </a:lnTo>
                  <a:cubicBezTo>
                    <a:pt x="249061" y="221847"/>
                    <a:pt x="256744" y="226990"/>
                    <a:pt x="256744" y="237278"/>
                  </a:cubicBezTo>
                  <a:cubicBezTo>
                    <a:pt x="256744" y="242748"/>
                    <a:pt x="254856" y="247078"/>
                    <a:pt x="251080" y="250268"/>
                  </a:cubicBezTo>
                  <a:cubicBezTo>
                    <a:pt x="247303" y="253459"/>
                    <a:pt x="242192" y="255054"/>
                    <a:pt x="235746" y="255054"/>
                  </a:cubicBezTo>
                  <a:lnTo>
                    <a:pt x="221877" y="255054"/>
                  </a:lnTo>
                  <a:close/>
                  <a:moveTo>
                    <a:pt x="190330" y="198602"/>
                  </a:moveTo>
                  <a:lnTo>
                    <a:pt x="190330" y="338658"/>
                  </a:lnTo>
                  <a:lnTo>
                    <a:pt x="244145" y="338658"/>
                  </a:lnTo>
                  <a:cubicBezTo>
                    <a:pt x="260098" y="338658"/>
                    <a:pt x="272648" y="334882"/>
                    <a:pt x="281796" y="327329"/>
                  </a:cubicBezTo>
                  <a:cubicBezTo>
                    <a:pt x="290945" y="319775"/>
                    <a:pt x="295519" y="309618"/>
                    <a:pt x="295519" y="296856"/>
                  </a:cubicBezTo>
                  <a:cubicBezTo>
                    <a:pt x="295519" y="288196"/>
                    <a:pt x="292621" y="280838"/>
                    <a:pt x="286826" y="274783"/>
                  </a:cubicBezTo>
                  <a:cubicBezTo>
                    <a:pt x="280836" y="268467"/>
                    <a:pt x="272795" y="264691"/>
                    <a:pt x="262702" y="263453"/>
                  </a:cubicBezTo>
                  <a:lnTo>
                    <a:pt x="262702" y="263063"/>
                  </a:lnTo>
                  <a:cubicBezTo>
                    <a:pt x="270060" y="261044"/>
                    <a:pt x="276213" y="257528"/>
                    <a:pt x="281162" y="252514"/>
                  </a:cubicBezTo>
                  <a:cubicBezTo>
                    <a:pt x="287022" y="246589"/>
                    <a:pt x="289952" y="239557"/>
                    <a:pt x="289952" y="231418"/>
                  </a:cubicBezTo>
                  <a:cubicBezTo>
                    <a:pt x="289952" y="221326"/>
                    <a:pt x="285980" y="213415"/>
                    <a:pt x="278036" y="207685"/>
                  </a:cubicBezTo>
                  <a:cubicBezTo>
                    <a:pt x="269637" y="201629"/>
                    <a:pt x="257396" y="198602"/>
                    <a:pt x="241313" y="198602"/>
                  </a:cubicBezTo>
                  <a:close/>
                  <a:moveTo>
                    <a:pt x="47455" y="198602"/>
                  </a:moveTo>
                  <a:lnTo>
                    <a:pt x="47455" y="338658"/>
                  </a:lnTo>
                  <a:lnTo>
                    <a:pt x="97070" y="338658"/>
                  </a:lnTo>
                  <a:cubicBezTo>
                    <a:pt x="119664" y="338658"/>
                    <a:pt x="137749" y="332131"/>
                    <a:pt x="151325" y="319076"/>
                  </a:cubicBezTo>
                  <a:cubicBezTo>
                    <a:pt x="164901" y="306021"/>
                    <a:pt x="171689" y="288619"/>
                    <a:pt x="171689" y="266872"/>
                  </a:cubicBezTo>
                  <a:cubicBezTo>
                    <a:pt x="171689" y="221358"/>
                    <a:pt x="146816" y="198602"/>
                    <a:pt x="97070" y="198602"/>
                  </a:cubicBezTo>
                  <a:close/>
                  <a:moveTo>
                    <a:pt x="169471" y="21905"/>
                  </a:moveTo>
                  <a:cubicBezTo>
                    <a:pt x="102167" y="21905"/>
                    <a:pt x="47606" y="39789"/>
                    <a:pt x="47606" y="61850"/>
                  </a:cubicBezTo>
                  <a:cubicBezTo>
                    <a:pt x="47606" y="83911"/>
                    <a:pt x="102167" y="101795"/>
                    <a:pt x="169471" y="101795"/>
                  </a:cubicBezTo>
                  <a:cubicBezTo>
                    <a:pt x="236775" y="101795"/>
                    <a:pt x="291336" y="83911"/>
                    <a:pt x="291336" y="61850"/>
                  </a:cubicBezTo>
                  <a:cubicBezTo>
                    <a:pt x="291336" y="39789"/>
                    <a:pt x="236775" y="21905"/>
                    <a:pt x="169471" y="21905"/>
                  </a:cubicBezTo>
                  <a:close/>
                  <a:moveTo>
                    <a:pt x="169471" y="0"/>
                  </a:moveTo>
                  <a:cubicBezTo>
                    <a:pt x="263067" y="0"/>
                    <a:pt x="338942" y="24870"/>
                    <a:pt x="338942" y="55550"/>
                  </a:cubicBezTo>
                  <a:lnTo>
                    <a:pt x="338942" y="392507"/>
                  </a:lnTo>
                  <a:lnTo>
                    <a:pt x="338942" y="395783"/>
                  </a:lnTo>
                  <a:lnTo>
                    <a:pt x="337934" y="395783"/>
                  </a:lnTo>
                  <a:cubicBezTo>
                    <a:pt x="333263" y="425005"/>
                    <a:pt x="259580" y="448056"/>
                    <a:pt x="169471" y="448056"/>
                  </a:cubicBezTo>
                  <a:cubicBezTo>
                    <a:pt x="79363" y="448056"/>
                    <a:pt x="5680" y="425005"/>
                    <a:pt x="1008" y="395783"/>
                  </a:cubicBezTo>
                  <a:lnTo>
                    <a:pt x="0" y="395783"/>
                  </a:lnTo>
                  <a:lnTo>
                    <a:pt x="0" y="392507"/>
                  </a:lnTo>
                  <a:lnTo>
                    <a:pt x="0" y="55550"/>
                  </a:lnTo>
                  <a:cubicBezTo>
                    <a:pt x="0" y="24870"/>
                    <a:pt x="75875" y="0"/>
                    <a:pt x="169471"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endParaRPr lang="en-US" sz="800" dirty="0">
                <a:solidFill>
                  <a:schemeClr val="tx2"/>
                </a:solidFill>
              </a:endParaRPr>
            </a:p>
          </p:txBody>
        </p:sp>
        <p:sp>
          <p:nvSpPr>
            <p:cNvPr id="6" name="Cloud Services Icon"/>
            <p:cNvSpPr>
              <a:spLocks noChangeAspect="1"/>
            </p:cNvSpPr>
            <p:nvPr/>
          </p:nvSpPr>
          <p:spPr>
            <a:xfrm>
              <a:off x="6519640" y="443710"/>
              <a:ext cx="955820" cy="807749"/>
            </a:xfrm>
            <a:custGeom>
              <a:avLst/>
              <a:gdLst>
                <a:gd name="connsiteX0" fmla="*/ 1288941 w 3334427"/>
                <a:gd name="connsiteY0" fmla="*/ 1538005 h 2817885"/>
                <a:gd name="connsiteX1" fmla="*/ 1444454 w 3334427"/>
                <a:gd name="connsiteY1" fmla="*/ 1693518 h 2817885"/>
                <a:gd name="connsiteX2" fmla="*/ 1288941 w 3334427"/>
                <a:gd name="connsiteY2" fmla="*/ 1849031 h 2817885"/>
                <a:gd name="connsiteX3" fmla="*/ 1133428 w 3334427"/>
                <a:gd name="connsiteY3" fmla="*/ 1693518 h 2817885"/>
                <a:gd name="connsiteX4" fmla="*/ 1288941 w 3334427"/>
                <a:gd name="connsiteY4" fmla="*/ 1538005 h 2817885"/>
                <a:gd name="connsiteX5" fmla="*/ 1256190 w 3334427"/>
                <a:gd name="connsiteY5" fmla="*/ 1221811 h 2817885"/>
                <a:gd name="connsiteX6" fmla="*/ 1228064 w 3334427"/>
                <a:gd name="connsiteY6" fmla="*/ 1349135 h 2817885"/>
                <a:gd name="connsiteX7" fmla="*/ 1218299 w 3334427"/>
                <a:gd name="connsiteY7" fmla="*/ 1350119 h 2817885"/>
                <a:gd name="connsiteX8" fmla="*/ 1092962 w 3334427"/>
                <a:gd name="connsiteY8" fmla="*/ 1402861 h 2817885"/>
                <a:gd name="connsiteX9" fmla="*/ 1088718 w 3334427"/>
                <a:gd name="connsiteY9" fmla="*/ 1406363 h 2817885"/>
                <a:gd name="connsiteX10" fmla="*/ 979011 w 3334427"/>
                <a:gd name="connsiteY10" fmla="*/ 1336354 h 2817885"/>
                <a:gd name="connsiteX11" fmla="*/ 932235 w 3334427"/>
                <a:gd name="connsiteY11" fmla="*/ 1383131 h 2817885"/>
                <a:gd name="connsiteX12" fmla="*/ 1002209 w 3334427"/>
                <a:gd name="connsiteY12" fmla="*/ 1492783 h 2817885"/>
                <a:gd name="connsiteX13" fmla="*/ 998285 w 3334427"/>
                <a:gd name="connsiteY13" fmla="*/ 1497539 h 2817885"/>
                <a:gd name="connsiteX14" fmla="*/ 945543 w 3334427"/>
                <a:gd name="connsiteY14" fmla="*/ 1622876 h 2817885"/>
                <a:gd name="connsiteX15" fmla="*/ 944625 w 3334427"/>
                <a:gd name="connsiteY15" fmla="*/ 1631978 h 2817885"/>
                <a:gd name="connsiteX16" fmla="*/ 817235 w 3334427"/>
                <a:gd name="connsiteY16" fmla="*/ 1660118 h 2817885"/>
                <a:gd name="connsiteX17" fmla="*/ 817234 w 3334427"/>
                <a:gd name="connsiteY17" fmla="*/ 1726269 h 2817885"/>
                <a:gd name="connsiteX18" fmla="*/ 944558 w 3334427"/>
                <a:gd name="connsiteY18" fmla="*/ 1754394 h 2817885"/>
                <a:gd name="connsiteX19" fmla="*/ 945543 w 3334427"/>
                <a:gd name="connsiteY19" fmla="*/ 1764160 h 2817885"/>
                <a:gd name="connsiteX20" fmla="*/ 998285 w 3334427"/>
                <a:gd name="connsiteY20" fmla="*/ 1889497 h 2817885"/>
                <a:gd name="connsiteX21" fmla="*/ 1001786 w 3334427"/>
                <a:gd name="connsiteY21" fmla="*/ 1893741 h 2817885"/>
                <a:gd name="connsiteX22" fmla="*/ 931776 w 3334427"/>
                <a:gd name="connsiteY22" fmla="*/ 2003448 h 2817885"/>
                <a:gd name="connsiteX23" fmla="*/ 978553 w 3334427"/>
                <a:gd name="connsiteY23" fmla="*/ 2050224 h 2817885"/>
                <a:gd name="connsiteX24" fmla="*/ 1088206 w 3334427"/>
                <a:gd name="connsiteY24" fmla="*/ 1980250 h 2817885"/>
                <a:gd name="connsiteX25" fmla="*/ 1092962 w 3334427"/>
                <a:gd name="connsiteY25" fmla="*/ 1984175 h 2817885"/>
                <a:gd name="connsiteX26" fmla="*/ 1218299 w 3334427"/>
                <a:gd name="connsiteY26" fmla="*/ 2036917 h 2817885"/>
                <a:gd name="connsiteX27" fmla="*/ 1227403 w 3334427"/>
                <a:gd name="connsiteY27" fmla="*/ 2037834 h 2817885"/>
                <a:gd name="connsiteX28" fmla="*/ 1255542 w 3334427"/>
                <a:gd name="connsiteY28" fmla="*/ 2165224 h 2817885"/>
                <a:gd name="connsiteX29" fmla="*/ 1321693 w 3334427"/>
                <a:gd name="connsiteY29" fmla="*/ 2165224 h 2817885"/>
                <a:gd name="connsiteX30" fmla="*/ 1349819 w 3334427"/>
                <a:gd name="connsiteY30" fmla="*/ 2037901 h 2817885"/>
                <a:gd name="connsiteX31" fmla="*/ 1359583 w 3334427"/>
                <a:gd name="connsiteY31" fmla="*/ 2036917 h 2817885"/>
                <a:gd name="connsiteX32" fmla="*/ 1484920 w 3334427"/>
                <a:gd name="connsiteY32" fmla="*/ 1984175 h 2817885"/>
                <a:gd name="connsiteX33" fmla="*/ 1489163 w 3334427"/>
                <a:gd name="connsiteY33" fmla="*/ 1980674 h 2817885"/>
                <a:gd name="connsiteX34" fmla="*/ 1598871 w 3334427"/>
                <a:gd name="connsiteY34" fmla="*/ 2050683 h 2817885"/>
                <a:gd name="connsiteX35" fmla="*/ 1645646 w 3334427"/>
                <a:gd name="connsiteY35" fmla="*/ 2003907 h 2817885"/>
                <a:gd name="connsiteX36" fmla="*/ 1575673 w 3334427"/>
                <a:gd name="connsiteY36" fmla="*/ 1894254 h 2817885"/>
                <a:gd name="connsiteX37" fmla="*/ 1579598 w 3334427"/>
                <a:gd name="connsiteY37" fmla="*/ 1889497 h 2817885"/>
                <a:gd name="connsiteX38" fmla="*/ 1632340 w 3334427"/>
                <a:gd name="connsiteY38" fmla="*/ 1764160 h 2817885"/>
                <a:gd name="connsiteX39" fmla="*/ 1633258 w 3334427"/>
                <a:gd name="connsiteY39" fmla="*/ 1755058 h 2817885"/>
                <a:gd name="connsiteX40" fmla="*/ 1760648 w 3334427"/>
                <a:gd name="connsiteY40" fmla="*/ 1726917 h 2817885"/>
                <a:gd name="connsiteX41" fmla="*/ 1760649 w 3334427"/>
                <a:gd name="connsiteY41" fmla="*/ 1660766 h 2817885"/>
                <a:gd name="connsiteX42" fmla="*/ 1633324 w 3334427"/>
                <a:gd name="connsiteY42" fmla="*/ 1632641 h 2817885"/>
                <a:gd name="connsiteX43" fmla="*/ 1632340 w 3334427"/>
                <a:gd name="connsiteY43" fmla="*/ 1622876 h 2817885"/>
                <a:gd name="connsiteX44" fmla="*/ 1579598 w 3334427"/>
                <a:gd name="connsiteY44" fmla="*/ 1497539 h 2817885"/>
                <a:gd name="connsiteX45" fmla="*/ 1576097 w 3334427"/>
                <a:gd name="connsiteY45" fmla="*/ 1493295 h 2817885"/>
                <a:gd name="connsiteX46" fmla="*/ 1646105 w 3334427"/>
                <a:gd name="connsiteY46" fmla="*/ 1383589 h 2817885"/>
                <a:gd name="connsiteX47" fmla="*/ 1599329 w 3334427"/>
                <a:gd name="connsiteY47" fmla="*/ 1336813 h 2817885"/>
                <a:gd name="connsiteX48" fmla="*/ 1489677 w 3334427"/>
                <a:gd name="connsiteY48" fmla="*/ 1406786 h 2817885"/>
                <a:gd name="connsiteX49" fmla="*/ 1484920 w 3334427"/>
                <a:gd name="connsiteY49" fmla="*/ 1402861 h 2817885"/>
                <a:gd name="connsiteX50" fmla="*/ 1359583 w 3334427"/>
                <a:gd name="connsiteY50" fmla="*/ 1350119 h 2817885"/>
                <a:gd name="connsiteX51" fmla="*/ 1350481 w 3334427"/>
                <a:gd name="connsiteY51" fmla="*/ 1349202 h 2817885"/>
                <a:gd name="connsiteX52" fmla="*/ 1322342 w 3334427"/>
                <a:gd name="connsiteY52" fmla="*/ 1221811 h 2817885"/>
                <a:gd name="connsiteX53" fmla="*/ 2115711 w 3334427"/>
                <a:gd name="connsiteY53" fmla="*/ 1016035 h 2817885"/>
                <a:gd name="connsiteX54" fmla="*/ 2271224 w 3334427"/>
                <a:gd name="connsiteY54" fmla="*/ 1171548 h 2817885"/>
                <a:gd name="connsiteX55" fmla="*/ 2115711 w 3334427"/>
                <a:gd name="connsiteY55" fmla="*/ 1327061 h 2817885"/>
                <a:gd name="connsiteX56" fmla="*/ 1960198 w 3334427"/>
                <a:gd name="connsiteY56" fmla="*/ 1171548 h 2817885"/>
                <a:gd name="connsiteX57" fmla="*/ 2115711 w 3334427"/>
                <a:gd name="connsiteY57" fmla="*/ 1016035 h 2817885"/>
                <a:gd name="connsiteX58" fmla="*/ 2082960 w 3334427"/>
                <a:gd name="connsiteY58" fmla="*/ 699841 h 2817885"/>
                <a:gd name="connsiteX59" fmla="*/ 2054834 w 3334427"/>
                <a:gd name="connsiteY59" fmla="*/ 827165 h 2817885"/>
                <a:gd name="connsiteX60" fmla="*/ 2045069 w 3334427"/>
                <a:gd name="connsiteY60" fmla="*/ 828149 h 2817885"/>
                <a:gd name="connsiteX61" fmla="*/ 1919732 w 3334427"/>
                <a:gd name="connsiteY61" fmla="*/ 880891 h 2817885"/>
                <a:gd name="connsiteX62" fmla="*/ 1915488 w 3334427"/>
                <a:gd name="connsiteY62" fmla="*/ 884393 h 2817885"/>
                <a:gd name="connsiteX63" fmla="*/ 1805781 w 3334427"/>
                <a:gd name="connsiteY63" fmla="*/ 814384 h 2817885"/>
                <a:gd name="connsiteX64" fmla="*/ 1759005 w 3334427"/>
                <a:gd name="connsiteY64" fmla="*/ 861161 h 2817885"/>
                <a:gd name="connsiteX65" fmla="*/ 1828979 w 3334427"/>
                <a:gd name="connsiteY65" fmla="*/ 970813 h 2817885"/>
                <a:gd name="connsiteX66" fmla="*/ 1825055 w 3334427"/>
                <a:gd name="connsiteY66" fmla="*/ 975569 h 2817885"/>
                <a:gd name="connsiteX67" fmla="*/ 1772313 w 3334427"/>
                <a:gd name="connsiteY67" fmla="*/ 1100906 h 2817885"/>
                <a:gd name="connsiteX68" fmla="*/ 1771395 w 3334427"/>
                <a:gd name="connsiteY68" fmla="*/ 1110008 h 2817885"/>
                <a:gd name="connsiteX69" fmla="*/ 1644005 w 3334427"/>
                <a:gd name="connsiteY69" fmla="*/ 1138148 h 2817885"/>
                <a:gd name="connsiteX70" fmla="*/ 1644004 w 3334427"/>
                <a:gd name="connsiteY70" fmla="*/ 1204299 h 2817885"/>
                <a:gd name="connsiteX71" fmla="*/ 1771328 w 3334427"/>
                <a:gd name="connsiteY71" fmla="*/ 1232424 h 2817885"/>
                <a:gd name="connsiteX72" fmla="*/ 1772313 w 3334427"/>
                <a:gd name="connsiteY72" fmla="*/ 1242190 h 2817885"/>
                <a:gd name="connsiteX73" fmla="*/ 1825055 w 3334427"/>
                <a:gd name="connsiteY73" fmla="*/ 1367527 h 2817885"/>
                <a:gd name="connsiteX74" fmla="*/ 1828556 w 3334427"/>
                <a:gd name="connsiteY74" fmla="*/ 1371771 h 2817885"/>
                <a:gd name="connsiteX75" fmla="*/ 1758546 w 3334427"/>
                <a:gd name="connsiteY75" fmla="*/ 1481478 h 2817885"/>
                <a:gd name="connsiteX76" fmla="*/ 1805323 w 3334427"/>
                <a:gd name="connsiteY76" fmla="*/ 1528254 h 2817885"/>
                <a:gd name="connsiteX77" fmla="*/ 1914976 w 3334427"/>
                <a:gd name="connsiteY77" fmla="*/ 1458280 h 2817885"/>
                <a:gd name="connsiteX78" fmla="*/ 1919732 w 3334427"/>
                <a:gd name="connsiteY78" fmla="*/ 1462205 h 2817885"/>
                <a:gd name="connsiteX79" fmla="*/ 2045069 w 3334427"/>
                <a:gd name="connsiteY79" fmla="*/ 1514947 h 2817885"/>
                <a:gd name="connsiteX80" fmla="*/ 2054173 w 3334427"/>
                <a:gd name="connsiteY80" fmla="*/ 1515864 h 2817885"/>
                <a:gd name="connsiteX81" fmla="*/ 2082312 w 3334427"/>
                <a:gd name="connsiteY81" fmla="*/ 1643254 h 2817885"/>
                <a:gd name="connsiteX82" fmla="*/ 2148463 w 3334427"/>
                <a:gd name="connsiteY82" fmla="*/ 1643254 h 2817885"/>
                <a:gd name="connsiteX83" fmla="*/ 2176589 w 3334427"/>
                <a:gd name="connsiteY83" fmla="*/ 1515931 h 2817885"/>
                <a:gd name="connsiteX84" fmla="*/ 2186353 w 3334427"/>
                <a:gd name="connsiteY84" fmla="*/ 1514947 h 2817885"/>
                <a:gd name="connsiteX85" fmla="*/ 2311690 w 3334427"/>
                <a:gd name="connsiteY85" fmla="*/ 1462205 h 2817885"/>
                <a:gd name="connsiteX86" fmla="*/ 2315933 w 3334427"/>
                <a:gd name="connsiteY86" fmla="*/ 1458704 h 2817885"/>
                <a:gd name="connsiteX87" fmla="*/ 2425641 w 3334427"/>
                <a:gd name="connsiteY87" fmla="*/ 1528713 h 2817885"/>
                <a:gd name="connsiteX88" fmla="*/ 2472416 w 3334427"/>
                <a:gd name="connsiteY88" fmla="*/ 1481937 h 2817885"/>
                <a:gd name="connsiteX89" fmla="*/ 2402443 w 3334427"/>
                <a:gd name="connsiteY89" fmla="*/ 1372284 h 2817885"/>
                <a:gd name="connsiteX90" fmla="*/ 2406368 w 3334427"/>
                <a:gd name="connsiteY90" fmla="*/ 1367527 h 2817885"/>
                <a:gd name="connsiteX91" fmla="*/ 2459110 w 3334427"/>
                <a:gd name="connsiteY91" fmla="*/ 1242190 h 2817885"/>
                <a:gd name="connsiteX92" fmla="*/ 2460028 w 3334427"/>
                <a:gd name="connsiteY92" fmla="*/ 1233088 h 2817885"/>
                <a:gd name="connsiteX93" fmla="*/ 2587418 w 3334427"/>
                <a:gd name="connsiteY93" fmla="*/ 1204947 h 2817885"/>
                <a:gd name="connsiteX94" fmla="*/ 2587419 w 3334427"/>
                <a:gd name="connsiteY94" fmla="*/ 1138796 h 2817885"/>
                <a:gd name="connsiteX95" fmla="*/ 2460094 w 3334427"/>
                <a:gd name="connsiteY95" fmla="*/ 1110671 h 2817885"/>
                <a:gd name="connsiteX96" fmla="*/ 2459110 w 3334427"/>
                <a:gd name="connsiteY96" fmla="*/ 1100906 h 2817885"/>
                <a:gd name="connsiteX97" fmla="*/ 2406368 w 3334427"/>
                <a:gd name="connsiteY97" fmla="*/ 975569 h 2817885"/>
                <a:gd name="connsiteX98" fmla="*/ 2402867 w 3334427"/>
                <a:gd name="connsiteY98" fmla="*/ 971325 h 2817885"/>
                <a:gd name="connsiteX99" fmla="*/ 2472875 w 3334427"/>
                <a:gd name="connsiteY99" fmla="*/ 861619 h 2817885"/>
                <a:gd name="connsiteX100" fmla="*/ 2426099 w 3334427"/>
                <a:gd name="connsiteY100" fmla="*/ 814843 h 2817885"/>
                <a:gd name="connsiteX101" fmla="*/ 2316447 w 3334427"/>
                <a:gd name="connsiteY101" fmla="*/ 884816 h 2817885"/>
                <a:gd name="connsiteX102" fmla="*/ 2311690 w 3334427"/>
                <a:gd name="connsiteY102" fmla="*/ 880891 h 2817885"/>
                <a:gd name="connsiteX103" fmla="*/ 2186353 w 3334427"/>
                <a:gd name="connsiteY103" fmla="*/ 828149 h 2817885"/>
                <a:gd name="connsiteX104" fmla="*/ 2177251 w 3334427"/>
                <a:gd name="connsiteY104" fmla="*/ 827232 h 2817885"/>
                <a:gd name="connsiteX105" fmla="*/ 2149112 w 3334427"/>
                <a:gd name="connsiteY105" fmla="*/ 699841 h 2817885"/>
                <a:gd name="connsiteX106" fmla="*/ 2115077 w 3334427"/>
                <a:gd name="connsiteY106" fmla="*/ 0 h 2817885"/>
                <a:gd name="connsiteX107" fmla="*/ 2908548 w 3334427"/>
                <a:gd name="connsiteY107" fmla="*/ 793471 h 2817885"/>
                <a:gd name="connsiteX108" fmla="*/ 2872875 w 3334427"/>
                <a:gd name="connsiteY108" fmla="*/ 1029425 h 2817885"/>
                <a:gd name="connsiteX109" fmla="*/ 2865385 w 3334427"/>
                <a:gd name="connsiteY109" fmla="*/ 1048435 h 2817885"/>
                <a:gd name="connsiteX110" fmla="*/ 2969193 w 3334427"/>
                <a:gd name="connsiteY110" fmla="*/ 1080658 h 2817885"/>
                <a:gd name="connsiteX111" fmla="*/ 3334427 w 3334427"/>
                <a:gd name="connsiteY111" fmla="*/ 1631669 h 2817885"/>
                <a:gd name="connsiteX112" fmla="*/ 2736422 w 3334427"/>
                <a:gd name="connsiteY112" fmla="*/ 2229674 h 2817885"/>
                <a:gd name="connsiteX113" fmla="*/ 2586971 w 3334427"/>
                <a:gd name="connsiteY113" fmla="*/ 2210847 h 2817885"/>
                <a:gd name="connsiteX114" fmla="*/ 2539957 w 3334427"/>
                <a:gd name="connsiteY114" fmla="*/ 2195594 h 2817885"/>
                <a:gd name="connsiteX115" fmla="*/ 2540132 w 3334427"/>
                <a:gd name="connsiteY115" fmla="*/ 2196159 h 2817885"/>
                <a:gd name="connsiteX116" fmla="*/ 2547732 w 3334427"/>
                <a:gd name="connsiteY116" fmla="*/ 2271548 h 2817885"/>
                <a:gd name="connsiteX117" fmla="*/ 2173657 w 3334427"/>
                <a:gd name="connsiteY117" fmla="*/ 2645623 h 2817885"/>
                <a:gd name="connsiteX118" fmla="*/ 1863468 w 3334427"/>
                <a:gd name="connsiteY118" fmla="*/ 2480697 h 2817885"/>
                <a:gd name="connsiteX119" fmla="*/ 1857542 w 3334427"/>
                <a:gd name="connsiteY119" fmla="*/ 2469779 h 2817885"/>
                <a:gd name="connsiteX120" fmla="*/ 1809360 w 3334427"/>
                <a:gd name="connsiteY120" fmla="*/ 2558549 h 2817885"/>
                <a:gd name="connsiteX121" fmla="*/ 1321606 w 3334427"/>
                <a:gd name="connsiteY121" fmla="*/ 2817885 h 2817885"/>
                <a:gd name="connsiteX122" fmla="*/ 733395 w 3334427"/>
                <a:gd name="connsiteY122" fmla="*/ 2229674 h 2817885"/>
                <a:gd name="connsiteX123" fmla="*/ 736863 w 3334427"/>
                <a:gd name="connsiteY123" fmla="*/ 2195267 h 2817885"/>
                <a:gd name="connsiteX124" fmla="*/ 718524 w 3334427"/>
                <a:gd name="connsiteY124" fmla="*/ 2200960 h 2817885"/>
                <a:gd name="connsiteX125" fmla="*/ 598005 w 3334427"/>
                <a:gd name="connsiteY125" fmla="*/ 2213109 h 2817885"/>
                <a:gd name="connsiteX126" fmla="*/ 0 w 3334427"/>
                <a:gd name="connsiteY126" fmla="*/ 1615104 h 2817885"/>
                <a:gd name="connsiteX127" fmla="*/ 477486 w 3334427"/>
                <a:gd name="connsiteY127" fmla="*/ 1029248 h 2817885"/>
                <a:gd name="connsiteX128" fmla="*/ 483507 w 3334427"/>
                <a:gd name="connsiteY128" fmla="*/ 1028642 h 2817885"/>
                <a:gd name="connsiteX129" fmla="*/ 451215 w 3334427"/>
                <a:gd name="connsiteY129" fmla="*/ 959422 h 2817885"/>
                <a:gd name="connsiteX130" fmla="*/ 420758 w 3334427"/>
                <a:gd name="connsiteY130" fmla="*/ 786843 h 2817885"/>
                <a:gd name="connsiteX131" fmla="*/ 922684 w 3334427"/>
                <a:gd name="connsiteY131" fmla="*/ 284917 h 2817885"/>
                <a:gd name="connsiteX132" fmla="*/ 1351945 w 3334427"/>
                <a:gd name="connsiteY132" fmla="*/ 526576 h 2817885"/>
                <a:gd name="connsiteX133" fmla="*/ 1363631 w 3334427"/>
                <a:gd name="connsiteY133" fmla="*/ 550110 h 2817885"/>
                <a:gd name="connsiteX134" fmla="*/ 1383961 w 3334427"/>
                <a:gd name="connsiteY134" fmla="*/ 484616 h 2817885"/>
                <a:gd name="connsiteX135" fmla="*/ 2115077 w 3334427"/>
                <a:gd name="connsiteY135" fmla="*/ 0 h 2817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334427" h="2817885">
                  <a:moveTo>
                    <a:pt x="1288941" y="1538005"/>
                  </a:moveTo>
                  <a:cubicBezTo>
                    <a:pt x="1374828" y="1538005"/>
                    <a:pt x="1444454" y="1607631"/>
                    <a:pt x="1444454" y="1693518"/>
                  </a:cubicBezTo>
                  <a:cubicBezTo>
                    <a:pt x="1444454" y="1779405"/>
                    <a:pt x="1374828" y="1849031"/>
                    <a:pt x="1288941" y="1849031"/>
                  </a:cubicBezTo>
                  <a:cubicBezTo>
                    <a:pt x="1203054" y="1849031"/>
                    <a:pt x="1133428" y="1779405"/>
                    <a:pt x="1133428" y="1693518"/>
                  </a:cubicBezTo>
                  <a:cubicBezTo>
                    <a:pt x="1133428" y="1607631"/>
                    <a:pt x="1203054" y="1538005"/>
                    <a:pt x="1288941" y="1538005"/>
                  </a:cubicBezTo>
                  <a:close/>
                  <a:moveTo>
                    <a:pt x="1256190" y="1221811"/>
                  </a:moveTo>
                  <a:lnTo>
                    <a:pt x="1228064" y="1349135"/>
                  </a:lnTo>
                  <a:lnTo>
                    <a:pt x="1218299" y="1350119"/>
                  </a:lnTo>
                  <a:cubicBezTo>
                    <a:pt x="1172663" y="1359458"/>
                    <a:pt x="1130258" y="1377665"/>
                    <a:pt x="1092962" y="1402861"/>
                  </a:cubicBezTo>
                  <a:lnTo>
                    <a:pt x="1088718" y="1406363"/>
                  </a:lnTo>
                  <a:lnTo>
                    <a:pt x="979011" y="1336354"/>
                  </a:lnTo>
                  <a:lnTo>
                    <a:pt x="932235" y="1383131"/>
                  </a:lnTo>
                  <a:lnTo>
                    <a:pt x="1002209" y="1492783"/>
                  </a:lnTo>
                  <a:lnTo>
                    <a:pt x="998285" y="1497539"/>
                  </a:lnTo>
                  <a:cubicBezTo>
                    <a:pt x="973088" y="1534835"/>
                    <a:pt x="954881" y="1577240"/>
                    <a:pt x="945543" y="1622876"/>
                  </a:cubicBezTo>
                  <a:lnTo>
                    <a:pt x="944625" y="1631978"/>
                  </a:lnTo>
                  <a:lnTo>
                    <a:pt x="817235" y="1660118"/>
                  </a:lnTo>
                  <a:lnTo>
                    <a:pt x="817234" y="1726269"/>
                  </a:lnTo>
                  <a:lnTo>
                    <a:pt x="944558" y="1754394"/>
                  </a:lnTo>
                  <a:lnTo>
                    <a:pt x="945543" y="1764160"/>
                  </a:lnTo>
                  <a:cubicBezTo>
                    <a:pt x="954881" y="1809796"/>
                    <a:pt x="973088" y="1852202"/>
                    <a:pt x="998285" y="1889497"/>
                  </a:cubicBezTo>
                  <a:lnTo>
                    <a:pt x="1001786" y="1893741"/>
                  </a:lnTo>
                  <a:lnTo>
                    <a:pt x="931776" y="2003448"/>
                  </a:lnTo>
                  <a:lnTo>
                    <a:pt x="978553" y="2050224"/>
                  </a:lnTo>
                  <a:lnTo>
                    <a:pt x="1088206" y="1980250"/>
                  </a:lnTo>
                  <a:lnTo>
                    <a:pt x="1092962" y="1984175"/>
                  </a:lnTo>
                  <a:cubicBezTo>
                    <a:pt x="1130258" y="2009371"/>
                    <a:pt x="1172663" y="2027578"/>
                    <a:pt x="1218299" y="2036917"/>
                  </a:cubicBezTo>
                  <a:lnTo>
                    <a:pt x="1227403" y="2037834"/>
                  </a:lnTo>
                  <a:lnTo>
                    <a:pt x="1255542" y="2165224"/>
                  </a:lnTo>
                  <a:lnTo>
                    <a:pt x="1321693" y="2165224"/>
                  </a:lnTo>
                  <a:lnTo>
                    <a:pt x="1349819" y="2037901"/>
                  </a:lnTo>
                  <a:lnTo>
                    <a:pt x="1359583" y="2036917"/>
                  </a:lnTo>
                  <a:cubicBezTo>
                    <a:pt x="1405219" y="2027578"/>
                    <a:pt x="1447625" y="2009371"/>
                    <a:pt x="1484920" y="1984175"/>
                  </a:cubicBezTo>
                  <a:lnTo>
                    <a:pt x="1489163" y="1980674"/>
                  </a:lnTo>
                  <a:lnTo>
                    <a:pt x="1598871" y="2050683"/>
                  </a:lnTo>
                  <a:lnTo>
                    <a:pt x="1645646" y="2003907"/>
                  </a:lnTo>
                  <a:lnTo>
                    <a:pt x="1575673" y="1894254"/>
                  </a:lnTo>
                  <a:lnTo>
                    <a:pt x="1579598" y="1889497"/>
                  </a:lnTo>
                  <a:cubicBezTo>
                    <a:pt x="1604794" y="1852202"/>
                    <a:pt x="1623001" y="1809796"/>
                    <a:pt x="1632340" y="1764160"/>
                  </a:cubicBezTo>
                  <a:lnTo>
                    <a:pt x="1633258" y="1755058"/>
                  </a:lnTo>
                  <a:lnTo>
                    <a:pt x="1760648" y="1726917"/>
                  </a:lnTo>
                  <a:lnTo>
                    <a:pt x="1760649" y="1660766"/>
                  </a:lnTo>
                  <a:lnTo>
                    <a:pt x="1633324" y="1632641"/>
                  </a:lnTo>
                  <a:lnTo>
                    <a:pt x="1632340" y="1622876"/>
                  </a:lnTo>
                  <a:cubicBezTo>
                    <a:pt x="1623001" y="1577240"/>
                    <a:pt x="1604794" y="1534835"/>
                    <a:pt x="1579598" y="1497539"/>
                  </a:cubicBezTo>
                  <a:lnTo>
                    <a:pt x="1576097" y="1493295"/>
                  </a:lnTo>
                  <a:lnTo>
                    <a:pt x="1646105" y="1383589"/>
                  </a:lnTo>
                  <a:lnTo>
                    <a:pt x="1599329" y="1336813"/>
                  </a:lnTo>
                  <a:lnTo>
                    <a:pt x="1489677" y="1406786"/>
                  </a:lnTo>
                  <a:lnTo>
                    <a:pt x="1484920" y="1402861"/>
                  </a:lnTo>
                  <a:cubicBezTo>
                    <a:pt x="1447625" y="1377665"/>
                    <a:pt x="1405219" y="1359458"/>
                    <a:pt x="1359583" y="1350119"/>
                  </a:cubicBezTo>
                  <a:lnTo>
                    <a:pt x="1350481" y="1349202"/>
                  </a:lnTo>
                  <a:lnTo>
                    <a:pt x="1322342" y="1221811"/>
                  </a:lnTo>
                  <a:close/>
                  <a:moveTo>
                    <a:pt x="2115711" y="1016035"/>
                  </a:moveTo>
                  <a:cubicBezTo>
                    <a:pt x="2201598" y="1016035"/>
                    <a:pt x="2271224" y="1085661"/>
                    <a:pt x="2271224" y="1171548"/>
                  </a:cubicBezTo>
                  <a:cubicBezTo>
                    <a:pt x="2271224" y="1257435"/>
                    <a:pt x="2201598" y="1327061"/>
                    <a:pt x="2115711" y="1327061"/>
                  </a:cubicBezTo>
                  <a:cubicBezTo>
                    <a:pt x="2029824" y="1327061"/>
                    <a:pt x="1960198" y="1257435"/>
                    <a:pt x="1960198" y="1171548"/>
                  </a:cubicBezTo>
                  <a:cubicBezTo>
                    <a:pt x="1960198" y="1085661"/>
                    <a:pt x="2029824" y="1016035"/>
                    <a:pt x="2115711" y="1016035"/>
                  </a:cubicBezTo>
                  <a:close/>
                  <a:moveTo>
                    <a:pt x="2082960" y="699841"/>
                  </a:moveTo>
                  <a:lnTo>
                    <a:pt x="2054834" y="827165"/>
                  </a:lnTo>
                  <a:lnTo>
                    <a:pt x="2045069" y="828149"/>
                  </a:lnTo>
                  <a:cubicBezTo>
                    <a:pt x="1999433" y="837488"/>
                    <a:pt x="1957028" y="855695"/>
                    <a:pt x="1919732" y="880891"/>
                  </a:cubicBezTo>
                  <a:lnTo>
                    <a:pt x="1915488" y="884393"/>
                  </a:lnTo>
                  <a:lnTo>
                    <a:pt x="1805781" y="814384"/>
                  </a:lnTo>
                  <a:lnTo>
                    <a:pt x="1759005" y="861161"/>
                  </a:lnTo>
                  <a:lnTo>
                    <a:pt x="1828979" y="970813"/>
                  </a:lnTo>
                  <a:lnTo>
                    <a:pt x="1825055" y="975569"/>
                  </a:lnTo>
                  <a:cubicBezTo>
                    <a:pt x="1799858" y="1012865"/>
                    <a:pt x="1781651" y="1055270"/>
                    <a:pt x="1772313" y="1100906"/>
                  </a:cubicBezTo>
                  <a:lnTo>
                    <a:pt x="1771395" y="1110008"/>
                  </a:lnTo>
                  <a:lnTo>
                    <a:pt x="1644005" y="1138148"/>
                  </a:lnTo>
                  <a:lnTo>
                    <a:pt x="1644004" y="1204299"/>
                  </a:lnTo>
                  <a:lnTo>
                    <a:pt x="1771328" y="1232424"/>
                  </a:lnTo>
                  <a:lnTo>
                    <a:pt x="1772313" y="1242190"/>
                  </a:lnTo>
                  <a:cubicBezTo>
                    <a:pt x="1781651" y="1287826"/>
                    <a:pt x="1799858" y="1330232"/>
                    <a:pt x="1825055" y="1367527"/>
                  </a:cubicBezTo>
                  <a:lnTo>
                    <a:pt x="1828556" y="1371771"/>
                  </a:lnTo>
                  <a:lnTo>
                    <a:pt x="1758546" y="1481478"/>
                  </a:lnTo>
                  <a:lnTo>
                    <a:pt x="1805323" y="1528254"/>
                  </a:lnTo>
                  <a:lnTo>
                    <a:pt x="1914976" y="1458280"/>
                  </a:lnTo>
                  <a:lnTo>
                    <a:pt x="1919732" y="1462205"/>
                  </a:lnTo>
                  <a:cubicBezTo>
                    <a:pt x="1957028" y="1487401"/>
                    <a:pt x="1999433" y="1505608"/>
                    <a:pt x="2045069" y="1514947"/>
                  </a:cubicBezTo>
                  <a:lnTo>
                    <a:pt x="2054173" y="1515864"/>
                  </a:lnTo>
                  <a:lnTo>
                    <a:pt x="2082312" y="1643254"/>
                  </a:lnTo>
                  <a:lnTo>
                    <a:pt x="2148463" y="1643254"/>
                  </a:lnTo>
                  <a:lnTo>
                    <a:pt x="2176589" y="1515931"/>
                  </a:lnTo>
                  <a:lnTo>
                    <a:pt x="2186353" y="1514947"/>
                  </a:lnTo>
                  <a:cubicBezTo>
                    <a:pt x="2231989" y="1505608"/>
                    <a:pt x="2274395" y="1487401"/>
                    <a:pt x="2311690" y="1462205"/>
                  </a:cubicBezTo>
                  <a:lnTo>
                    <a:pt x="2315933" y="1458704"/>
                  </a:lnTo>
                  <a:lnTo>
                    <a:pt x="2425641" y="1528713"/>
                  </a:lnTo>
                  <a:lnTo>
                    <a:pt x="2472416" y="1481937"/>
                  </a:lnTo>
                  <a:lnTo>
                    <a:pt x="2402443" y="1372284"/>
                  </a:lnTo>
                  <a:lnTo>
                    <a:pt x="2406368" y="1367527"/>
                  </a:lnTo>
                  <a:cubicBezTo>
                    <a:pt x="2431564" y="1330232"/>
                    <a:pt x="2449771" y="1287826"/>
                    <a:pt x="2459110" y="1242190"/>
                  </a:cubicBezTo>
                  <a:lnTo>
                    <a:pt x="2460028" y="1233088"/>
                  </a:lnTo>
                  <a:lnTo>
                    <a:pt x="2587418" y="1204947"/>
                  </a:lnTo>
                  <a:lnTo>
                    <a:pt x="2587419" y="1138796"/>
                  </a:lnTo>
                  <a:lnTo>
                    <a:pt x="2460094" y="1110671"/>
                  </a:lnTo>
                  <a:lnTo>
                    <a:pt x="2459110" y="1100906"/>
                  </a:lnTo>
                  <a:cubicBezTo>
                    <a:pt x="2449771" y="1055270"/>
                    <a:pt x="2431564" y="1012865"/>
                    <a:pt x="2406368" y="975569"/>
                  </a:cubicBezTo>
                  <a:lnTo>
                    <a:pt x="2402867" y="971325"/>
                  </a:lnTo>
                  <a:lnTo>
                    <a:pt x="2472875" y="861619"/>
                  </a:lnTo>
                  <a:lnTo>
                    <a:pt x="2426099" y="814843"/>
                  </a:lnTo>
                  <a:lnTo>
                    <a:pt x="2316447" y="884816"/>
                  </a:lnTo>
                  <a:lnTo>
                    <a:pt x="2311690" y="880891"/>
                  </a:lnTo>
                  <a:cubicBezTo>
                    <a:pt x="2274395" y="855695"/>
                    <a:pt x="2231989" y="837488"/>
                    <a:pt x="2186353" y="828149"/>
                  </a:cubicBezTo>
                  <a:lnTo>
                    <a:pt x="2177251" y="827232"/>
                  </a:lnTo>
                  <a:lnTo>
                    <a:pt x="2149112" y="699841"/>
                  </a:lnTo>
                  <a:close/>
                  <a:moveTo>
                    <a:pt x="2115077" y="0"/>
                  </a:moveTo>
                  <a:cubicBezTo>
                    <a:pt x="2553299" y="0"/>
                    <a:pt x="2908548" y="355249"/>
                    <a:pt x="2908548" y="793471"/>
                  </a:cubicBezTo>
                  <a:cubicBezTo>
                    <a:pt x="2908548" y="875638"/>
                    <a:pt x="2896059" y="954887"/>
                    <a:pt x="2872875" y="1029425"/>
                  </a:cubicBezTo>
                  <a:lnTo>
                    <a:pt x="2865385" y="1048435"/>
                  </a:lnTo>
                  <a:lnTo>
                    <a:pt x="2969193" y="1080658"/>
                  </a:lnTo>
                  <a:cubicBezTo>
                    <a:pt x="3183826" y="1171440"/>
                    <a:pt x="3334427" y="1383967"/>
                    <a:pt x="3334427" y="1631669"/>
                  </a:cubicBezTo>
                  <a:cubicBezTo>
                    <a:pt x="3334427" y="1961938"/>
                    <a:pt x="3066691" y="2229674"/>
                    <a:pt x="2736422" y="2229674"/>
                  </a:cubicBezTo>
                  <a:cubicBezTo>
                    <a:pt x="2684818" y="2229674"/>
                    <a:pt x="2634740" y="2223138"/>
                    <a:pt x="2586971" y="2210847"/>
                  </a:cubicBezTo>
                  <a:lnTo>
                    <a:pt x="2539957" y="2195594"/>
                  </a:lnTo>
                  <a:lnTo>
                    <a:pt x="2540132" y="2196159"/>
                  </a:lnTo>
                  <a:cubicBezTo>
                    <a:pt x="2545115" y="2220510"/>
                    <a:pt x="2547732" y="2245724"/>
                    <a:pt x="2547732" y="2271548"/>
                  </a:cubicBezTo>
                  <a:cubicBezTo>
                    <a:pt x="2547732" y="2478144"/>
                    <a:pt x="2380253" y="2645623"/>
                    <a:pt x="2173657" y="2645623"/>
                  </a:cubicBezTo>
                  <a:cubicBezTo>
                    <a:pt x="2044535" y="2645623"/>
                    <a:pt x="1930692" y="2580202"/>
                    <a:pt x="1863468" y="2480697"/>
                  </a:cubicBezTo>
                  <a:lnTo>
                    <a:pt x="1857542" y="2469779"/>
                  </a:lnTo>
                  <a:lnTo>
                    <a:pt x="1809360" y="2558549"/>
                  </a:lnTo>
                  <a:cubicBezTo>
                    <a:pt x="1703654" y="2715014"/>
                    <a:pt x="1524644" y="2817885"/>
                    <a:pt x="1321606" y="2817885"/>
                  </a:cubicBezTo>
                  <a:cubicBezTo>
                    <a:pt x="996746" y="2817885"/>
                    <a:pt x="733395" y="2554534"/>
                    <a:pt x="733395" y="2229674"/>
                  </a:cubicBezTo>
                  <a:lnTo>
                    <a:pt x="736863" y="2195267"/>
                  </a:lnTo>
                  <a:lnTo>
                    <a:pt x="718524" y="2200960"/>
                  </a:lnTo>
                  <a:cubicBezTo>
                    <a:pt x="679595" y="2208926"/>
                    <a:pt x="639289" y="2213109"/>
                    <a:pt x="598005" y="2213109"/>
                  </a:cubicBezTo>
                  <a:cubicBezTo>
                    <a:pt x="267736" y="2213109"/>
                    <a:pt x="0" y="1945373"/>
                    <a:pt x="0" y="1615104"/>
                  </a:cubicBezTo>
                  <a:cubicBezTo>
                    <a:pt x="0" y="1326119"/>
                    <a:pt x="204985" y="1085010"/>
                    <a:pt x="477486" y="1029248"/>
                  </a:cubicBezTo>
                  <a:lnTo>
                    <a:pt x="483507" y="1028642"/>
                  </a:lnTo>
                  <a:lnTo>
                    <a:pt x="451215" y="959422"/>
                  </a:lnTo>
                  <a:cubicBezTo>
                    <a:pt x="431511" y="905609"/>
                    <a:pt x="420758" y="847482"/>
                    <a:pt x="420758" y="786843"/>
                  </a:cubicBezTo>
                  <a:cubicBezTo>
                    <a:pt x="420758" y="509637"/>
                    <a:pt x="645478" y="284917"/>
                    <a:pt x="922684" y="284917"/>
                  </a:cubicBezTo>
                  <a:cubicBezTo>
                    <a:pt x="1104601" y="284917"/>
                    <a:pt x="1263913" y="381696"/>
                    <a:pt x="1351945" y="526576"/>
                  </a:cubicBezTo>
                  <a:lnTo>
                    <a:pt x="1363631" y="550110"/>
                  </a:lnTo>
                  <a:lnTo>
                    <a:pt x="1383961" y="484616"/>
                  </a:lnTo>
                  <a:cubicBezTo>
                    <a:pt x="1504417" y="199828"/>
                    <a:pt x="1786411" y="0"/>
                    <a:pt x="2115077"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sp>
          <p:nvSpPr>
            <p:cNvPr id="16" name="HDInsight Icon"/>
            <p:cNvSpPr>
              <a:spLocks noChangeAspect="1"/>
            </p:cNvSpPr>
            <p:nvPr/>
          </p:nvSpPr>
          <p:spPr>
            <a:xfrm>
              <a:off x="8750324" y="429376"/>
              <a:ext cx="819943" cy="836416"/>
            </a:xfrm>
            <a:custGeom>
              <a:avLst/>
              <a:gdLst>
                <a:gd name="connsiteX0" fmla="*/ 1588738 w 4072037"/>
                <a:gd name="connsiteY0" fmla="*/ 3292794 h 4153852"/>
                <a:gd name="connsiteX1" fmla="*/ 1933251 w 4072037"/>
                <a:gd name="connsiteY1" fmla="*/ 3292794 h 4153852"/>
                <a:gd name="connsiteX2" fmla="*/ 1933251 w 4072037"/>
                <a:gd name="connsiteY2" fmla="*/ 3526474 h 4153852"/>
                <a:gd name="connsiteX3" fmla="*/ 1588738 w 4072037"/>
                <a:gd name="connsiteY3" fmla="*/ 3526474 h 4153852"/>
                <a:gd name="connsiteX4" fmla="*/ 1038478 w 4072037"/>
                <a:gd name="connsiteY4" fmla="*/ 2835594 h 4153852"/>
                <a:gd name="connsiteX5" fmla="*/ 1365218 w 4072037"/>
                <a:gd name="connsiteY5" fmla="*/ 2835594 h 4153852"/>
                <a:gd name="connsiteX6" fmla="*/ 1365218 w 4072037"/>
                <a:gd name="connsiteY6" fmla="*/ 3069274 h 4153852"/>
                <a:gd name="connsiteX7" fmla="*/ 840634 w 4072037"/>
                <a:gd name="connsiteY7" fmla="*/ 3069274 h 4153852"/>
                <a:gd name="connsiteX8" fmla="*/ 2156771 w 4072037"/>
                <a:gd name="connsiteY8" fmla="*/ 2378394 h 4153852"/>
                <a:gd name="connsiteX9" fmla="*/ 2375211 w 4072037"/>
                <a:gd name="connsiteY9" fmla="*/ 2378394 h 4153852"/>
                <a:gd name="connsiteX10" fmla="*/ 2375211 w 4072037"/>
                <a:gd name="connsiteY10" fmla="*/ 3069274 h 4153852"/>
                <a:gd name="connsiteX11" fmla="*/ 2156771 w 4072037"/>
                <a:gd name="connsiteY11" fmla="*/ 3069274 h 4153852"/>
                <a:gd name="connsiteX12" fmla="*/ 1425564 w 4072037"/>
                <a:gd name="connsiteY12" fmla="*/ 2378394 h 4153852"/>
                <a:gd name="connsiteX13" fmla="*/ 1933251 w 4072037"/>
                <a:gd name="connsiteY13" fmla="*/ 2378394 h 4153852"/>
                <a:gd name="connsiteX14" fmla="*/ 1933251 w 4072037"/>
                <a:gd name="connsiteY14" fmla="*/ 3069274 h 4153852"/>
                <a:gd name="connsiteX15" fmla="*/ 1588738 w 4072037"/>
                <a:gd name="connsiteY15" fmla="*/ 3069274 h 4153852"/>
                <a:gd name="connsiteX16" fmla="*/ 1588738 w 4072037"/>
                <a:gd name="connsiteY16" fmla="*/ 2612074 h 4153852"/>
                <a:gd name="connsiteX17" fmla="*/ 1587811 w 4072037"/>
                <a:gd name="connsiteY17" fmla="*/ 2612074 h 4153852"/>
                <a:gd name="connsiteX18" fmla="*/ 1365218 w 4072037"/>
                <a:gd name="connsiteY18" fmla="*/ 2612074 h 4153852"/>
                <a:gd name="connsiteX19" fmla="*/ 1227720 w 4072037"/>
                <a:gd name="connsiteY19" fmla="*/ 2612074 h 4153852"/>
                <a:gd name="connsiteX20" fmla="*/ 3539294 w 4072037"/>
                <a:gd name="connsiteY20" fmla="*/ 1958529 h 4153852"/>
                <a:gd name="connsiteX21" fmla="*/ 4072037 w 4072037"/>
                <a:gd name="connsiteY21" fmla="*/ 2267521 h 4153852"/>
                <a:gd name="connsiteX22" fmla="*/ 3539294 w 4072037"/>
                <a:gd name="connsiteY22" fmla="*/ 2576512 h 4153852"/>
                <a:gd name="connsiteX23" fmla="*/ 3539294 w 4072037"/>
                <a:gd name="connsiteY23" fmla="*/ 2378963 h 4153852"/>
                <a:gd name="connsiteX24" fmla="*/ 3175311 w 4072037"/>
                <a:gd name="connsiteY24" fmla="*/ 2378963 h 4153852"/>
                <a:gd name="connsiteX25" fmla="*/ 3175311 w 4072037"/>
                <a:gd name="connsiteY25" fmla="*/ 3638862 h 4153852"/>
                <a:gd name="connsiteX26" fmla="*/ 3175311 w 4072037"/>
                <a:gd name="connsiteY26" fmla="*/ 3669236 h 4153852"/>
                <a:gd name="connsiteX27" fmla="*/ 3165871 w 4072037"/>
                <a:gd name="connsiteY27" fmla="*/ 3669236 h 4153852"/>
                <a:gd name="connsiteX28" fmla="*/ 1587656 w 4072037"/>
                <a:gd name="connsiteY28" fmla="*/ 4153852 h 4153852"/>
                <a:gd name="connsiteX29" fmla="*/ 9441 w 4072037"/>
                <a:gd name="connsiteY29" fmla="*/ 3669236 h 4153852"/>
                <a:gd name="connsiteX30" fmla="*/ 0 w 4072037"/>
                <a:gd name="connsiteY30" fmla="*/ 3669236 h 4153852"/>
                <a:gd name="connsiteX31" fmla="*/ 0 w 4072037"/>
                <a:gd name="connsiteY31" fmla="*/ 3638862 h 4153852"/>
                <a:gd name="connsiteX32" fmla="*/ 0 w 4072037"/>
                <a:gd name="connsiteY32" fmla="*/ 2835594 h 4153852"/>
                <a:gd name="connsiteX33" fmla="*/ 745607 w 4072037"/>
                <a:gd name="connsiteY33" fmla="*/ 2835594 h 4153852"/>
                <a:gd name="connsiteX34" fmla="*/ 564990 w 4072037"/>
                <a:gd name="connsiteY34" fmla="*/ 3048928 h 4153852"/>
                <a:gd name="connsiteX35" fmla="*/ 565533 w 4072037"/>
                <a:gd name="connsiteY35" fmla="*/ 3049388 h 4153852"/>
                <a:gd name="connsiteX36" fmla="*/ 358375 w 4072037"/>
                <a:gd name="connsiteY36" fmla="*/ 3294070 h 4153852"/>
                <a:gd name="connsiteX37" fmla="*/ 650312 w 4072037"/>
                <a:gd name="connsiteY37" fmla="*/ 3294070 h 4153852"/>
                <a:gd name="connsiteX38" fmla="*/ 651392 w 4072037"/>
                <a:gd name="connsiteY38" fmla="*/ 3292794 h 4153852"/>
                <a:gd name="connsiteX39" fmla="*/ 1365218 w 4072037"/>
                <a:gd name="connsiteY39" fmla="*/ 3292794 h 4153852"/>
                <a:gd name="connsiteX40" fmla="*/ 1365218 w 4072037"/>
                <a:gd name="connsiteY40" fmla="*/ 3526474 h 4153852"/>
                <a:gd name="connsiteX41" fmla="*/ 1361751 w 4072037"/>
                <a:gd name="connsiteY41" fmla="*/ 3526474 h 4153852"/>
                <a:gd name="connsiteX42" fmla="*/ 1361751 w 4072037"/>
                <a:gd name="connsiteY42" fmla="*/ 3749994 h 4153852"/>
                <a:gd name="connsiteX43" fmla="*/ 1365218 w 4072037"/>
                <a:gd name="connsiteY43" fmla="*/ 3749994 h 4153852"/>
                <a:gd name="connsiteX44" fmla="*/ 1588738 w 4072037"/>
                <a:gd name="connsiteY44" fmla="*/ 3749994 h 4153852"/>
                <a:gd name="connsiteX45" fmla="*/ 1933251 w 4072037"/>
                <a:gd name="connsiteY45" fmla="*/ 3749994 h 4153852"/>
                <a:gd name="connsiteX46" fmla="*/ 2156771 w 4072037"/>
                <a:gd name="connsiteY46" fmla="*/ 3749994 h 4153852"/>
                <a:gd name="connsiteX47" fmla="*/ 2156771 w 4072037"/>
                <a:gd name="connsiteY47" fmla="*/ 3526474 h 4153852"/>
                <a:gd name="connsiteX48" fmla="*/ 2156771 w 4072037"/>
                <a:gd name="connsiteY48" fmla="*/ 3292794 h 4153852"/>
                <a:gd name="connsiteX49" fmla="*/ 2375211 w 4072037"/>
                <a:gd name="connsiteY49" fmla="*/ 3292794 h 4153852"/>
                <a:gd name="connsiteX50" fmla="*/ 2598731 w 4072037"/>
                <a:gd name="connsiteY50" fmla="*/ 3292794 h 4153852"/>
                <a:gd name="connsiteX51" fmla="*/ 2598731 w 4072037"/>
                <a:gd name="connsiteY51" fmla="*/ 3069274 h 4153852"/>
                <a:gd name="connsiteX52" fmla="*/ 2598731 w 4072037"/>
                <a:gd name="connsiteY52" fmla="*/ 2378394 h 4153852"/>
                <a:gd name="connsiteX53" fmla="*/ 3175311 w 4072037"/>
                <a:gd name="connsiteY53" fmla="*/ 2378394 h 4153852"/>
                <a:gd name="connsiteX54" fmla="*/ 3175311 w 4072037"/>
                <a:gd name="connsiteY54" fmla="*/ 2156077 h 4153852"/>
                <a:gd name="connsiteX55" fmla="*/ 3539294 w 4072037"/>
                <a:gd name="connsiteY55" fmla="*/ 2156077 h 4153852"/>
                <a:gd name="connsiteX56" fmla="*/ 1933251 w 4072037"/>
                <a:gd name="connsiteY56" fmla="*/ 1778749 h 4153852"/>
                <a:gd name="connsiteX57" fmla="*/ 1933251 w 4072037"/>
                <a:gd name="connsiteY57" fmla="*/ 2154874 h 4153852"/>
                <a:gd name="connsiteX58" fmla="*/ 1614806 w 4072037"/>
                <a:gd name="connsiteY58" fmla="*/ 2154874 h 4153852"/>
                <a:gd name="connsiteX59" fmla="*/ 2156771 w 4072037"/>
                <a:gd name="connsiteY59" fmla="*/ 1776416 h 4153852"/>
                <a:gd name="connsiteX60" fmla="*/ 2375211 w 4072037"/>
                <a:gd name="connsiteY60" fmla="*/ 1776416 h 4153852"/>
                <a:gd name="connsiteX61" fmla="*/ 2375211 w 4072037"/>
                <a:gd name="connsiteY61" fmla="*/ 2154874 h 4153852"/>
                <a:gd name="connsiteX62" fmla="*/ 2156771 w 4072037"/>
                <a:gd name="connsiteY62" fmla="*/ 2154874 h 4153852"/>
                <a:gd name="connsiteX63" fmla="*/ 719131 w 4072037"/>
                <a:gd name="connsiteY63" fmla="*/ 1776416 h 4153852"/>
                <a:gd name="connsiteX64" fmla="*/ 1642355 w 4072037"/>
                <a:gd name="connsiteY64" fmla="*/ 1776416 h 4153852"/>
                <a:gd name="connsiteX65" fmla="*/ 1321935 w 4072037"/>
                <a:gd name="connsiteY65" fmla="*/ 2154874 h 4153852"/>
                <a:gd name="connsiteX66" fmla="*/ 719131 w 4072037"/>
                <a:gd name="connsiteY66" fmla="*/ 2154874 h 4153852"/>
                <a:gd name="connsiteX67" fmla="*/ 1587656 w 4072037"/>
                <a:gd name="connsiteY67" fmla="*/ 203080 h 4153852"/>
                <a:gd name="connsiteX68" fmla="*/ 445989 w 4072037"/>
                <a:gd name="connsiteY68" fmla="*/ 573403 h 4153852"/>
                <a:gd name="connsiteX69" fmla="*/ 1587656 w 4072037"/>
                <a:gd name="connsiteY69" fmla="*/ 943727 h 4153852"/>
                <a:gd name="connsiteX70" fmla="*/ 2729323 w 4072037"/>
                <a:gd name="connsiteY70" fmla="*/ 573403 h 4153852"/>
                <a:gd name="connsiteX71" fmla="*/ 1587656 w 4072037"/>
                <a:gd name="connsiteY71" fmla="*/ 203080 h 4153852"/>
                <a:gd name="connsiteX72" fmla="*/ 1587656 w 4072037"/>
                <a:gd name="connsiteY72" fmla="*/ 0 h 4153852"/>
                <a:gd name="connsiteX73" fmla="*/ 3175311 w 4072037"/>
                <a:gd name="connsiteY73" fmla="*/ 514990 h 4153852"/>
                <a:gd name="connsiteX74" fmla="*/ 3175311 w 4072037"/>
                <a:gd name="connsiteY74" fmla="*/ 2154874 h 4153852"/>
                <a:gd name="connsiteX75" fmla="*/ 2598731 w 4072037"/>
                <a:gd name="connsiteY75" fmla="*/ 2154874 h 4153852"/>
                <a:gd name="connsiteX76" fmla="*/ 2598731 w 4072037"/>
                <a:gd name="connsiteY76" fmla="*/ 1776416 h 4153852"/>
                <a:gd name="connsiteX77" fmla="*/ 2598731 w 4072037"/>
                <a:gd name="connsiteY77" fmla="*/ 1552896 h 4153852"/>
                <a:gd name="connsiteX78" fmla="*/ 2375211 w 4072037"/>
                <a:gd name="connsiteY78" fmla="*/ 1552896 h 4153852"/>
                <a:gd name="connsiteX79" fmla="*/ 2156771 w 4072037"/>
                <a:gd name="connsiteY79" fmla="*/ 1552896 h 4153852"/>
                <a:gd name="connsiteX80" fmla="*/ 2156771 w 4072037"/>
                <a:gd name="connsiteY80" fmla="*/ 1514742 h 4153852"/>
                <a:gd name="connsiteX81" fmla="*/ 2157289 w 4072037"/>
                <a:gd name="connsiteY81" fmla="*/ 1514130 h 4153852"/>
                <a:gd name="connsiteX82" fmla="*/ 2157289 w 4072037"/>
                <a:gd name="connsiteY82" fmla="*/ 1168211 h 4153852"/>
                <a:gd name="connsiteX83" fmla="*/ 2156323 w 4072037"/>
                <a:gd name="connsiteY83" fmla="*/ 1169352 h 4153852"/>
                <a:gd name="connsiteX84" fmla="*/ 2156321 w 4072037"/>
                <a:gd name="connsiteY84" fmla="*/ 1169352 h 4153852"/>
                <a:gd name="connsiteX85" fmla="*/ 1933251 w 4072037"/>
                <a:gd name="connsiteY85" fmla="*/ 1432826 h 4153852"/>
                <a:gd name="connsiteX86" fmla="*/ 1933251 w 4072037"/>
                <a:gd name="connsiteY86" fmla="*/ 1432829 h 4153852"/>
                <a:gd name="connsiteX87" fmla="*/ 1831597 w 4072037"/>
                <a:gd name="connsiteY87" fmla="*/ 1552896 h 4153852"/>
                <a:gd name="connsiteX88" fmla="*/ 719131 w 4072037"/>
                <a:gd name="connsiteY88" fmla="*/ 1552896 h 4153852"/>
                <a:gd name="connsiteX89" fmla="*/ 495611 w 4072037"/>
                <a:gd name="connsiteY89" fmla="*/ 1552896 h 4153852"/>
                <a:gd name="connsiteX90" fmla="*/ 495611 w 4072037"/>
                <a:gd name="connsiteY90" fmla="*/ 1776416 h 4153852"/>
                <a:gd name="connsiteX91" fmla="*/ 495611 w 4072037"/>
                <a:gd name="connsiteY91" fmla="*/ 2154874 h 4153852"/>
                <a:gd name="connsiteX92" fmla="*/ 495611 w 4072037"/>
                <a:gd name="connsiteY92" fmla="*/ 2378394 h 4153852"/>
                <a:gd name="connsiteX93" fmla="*/ 719131 w 4072037"/>
                <a:gd name="connsiteY93" fmla="*/ 2378394 h 4153852"/>
                <a:gd name="connsiteX94" fmla="*/ 1132693 w 4072037"/>
                <a:gd name="connsiteY94" fmla="*/ 2378394 h 4153852"/>
                <a:gd name="connsiteX95" fmla="*/ 934849 w 4072037"/>
                <a:gd name="connsiteY95" fmla="*/ 2612074 h 4153852"/>
                <a:gd name="connsiteX96" fmla="*/ 0 w 4072037"/>
                <a:gd name="connsiteY96" fmla="*/ 2612074 h 4153852"/>
                <a:gd name="connsiteX97" fmla="*/ 0 w 4072037"/>
                <a:gd name="connsiteY97" fmla="*/ 514990 h 4153852"/>
                <a:gd name="connsiteX98" fmla="*/ 1587656 w 4072037"/>
                <a:gd name="connsiteY98" fmla="*/ 0 h 41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4072037" h="4153852">
                  <a:moveTo>
                    <a:pt x="1588738" y="3292794"/>
                  </a:moveTo>
                  <a:lnTo>
                    <a:pt x="1933251" y="3292794"/>
                  </a:lnTo>
                  <a:lnTo>
                    <a:pt x="1933251" y="3526474"/>
                  </a:lnTo>
                  <a:lnTo>
                    <a:pt x="1588738" y="3526474"/>
                  </a:lnTo>
                  <a:close/>
                  <a:moveTo>
                    <a:pt x="1038478" y="2835594"/>
                  </a:moveTo>
                  <a:lnTo>
                    <a:pt x="1365218" y="2835594"/>
                  </a:lnTo>
                  <a:lnTo>
                    <a:pt x="1365218" y="3069274"/>
                  </a:lnTo>
                  <a:lnTo>
                    <a:pt x="840634" y="3069274"/>
                  </a:lnTo>
                  <a:close/>
                  <a:moveTo>
                    <a:pt x="2156771" y="2378394"/>
                  </a:moveTo>
                  <a:lnTo>
                    <a:pt x="2375211" y="2378394"/>
                  </a:lnTo>
                  <a:lnTo>
                    <a:pt x="2375211" y="3069274"/>
                  </a:lnTo>
                  <a:lnTo>
                    <a:pt x="2156771" y="3069274"/>
                  </a:lnTo>
                  <a:close/>
                  <a:moveTo>
                    <a:pt x="1425564" y="2378394"/>
                  </a:moveTo>
                  <a:lnTo>
                    <a:pt x="1933251" y="2378394"/>
                  </a:lnTo>
                  <a:lnTo>
                    <a:pt x="1933251" y="3069274"/>
                  </a:lnTo>
                  <a:lnTo>
                    <a:pt x="1588738" y="3069274"/>
                  </a:lnTo>
                  <a:lnTo>
                    <a:pt x="1588738" y="2612074"/>
                  </a:lnTo>
                  <a:lnTo>
                    <a:pt x="1587811" y="2612074"/>
                  </a:lnTo>
                  <a:lnTo>
                    <a:pt x="1365218" y="2612074"/>
                  </a:lnTo>
                  <a:lnTo>
                    <a:pt x="1227720" y="2612074"/>
                  </a:lnTo>
                  <a:close/>
                  <a:moveTo>
                    <a:pt x="3539294" y="1958529"/>
                  </a:moveTo>
                  <a:lnTo>
                    <a:pt x="4072037" y="2267521"/>
                  </a:lnTo>
                  <a:lnTo>
                    <a:pt x="3539294" y="2576512"/>
                  </a:lnTo>
                  <a:lnTo>
                    <a:pt x="3539294" y="2378963"/>
                  </a:lnTo>
                  <a:lnTo>
                    <a:pt x="3175311" y="2378963"/>
                  </a:lnTo>
                  <a:lnTo>
                    <a:pt x="3175311" y="3638862"/>
                  </a:lnTo>
                  <a:lnTo>
                    <a:pt x="3175311" y="3669236"/>
                  </a:lnTo>
                  <a:lnTo>
                    <a:pt x="3165871" y="3669236"/>
                  </a:lnTo>
                  <a:cubicBezTo>
                    <a:pt x="3122109" y="3940150"/>
                    <a:pt x="2431821" y="4153852"/>
                    <a:pt x="1587656" y="4153852"/>
                  </a:cubicBezTo>
                  <a:cubicBezTo>
                    <a:pt x="743490" y="4153852"/>
                    <a:pt x="53206" y="3940150"/>
                    <a:pt x="9441" y="3669236"/>
                  </a:cubicBezTo>
                  <a:lnTo>
                    <a:pt x="0" y="3669236"/>
                  </a:lnTo>
                  <a:lnTo>
                    <a:pt x="0" y="3638862"/>
                  </a:lnTo>
                  <a:lnTo>
                    <a:pt x="0" y="2835594"/>
                  </a:lnTo>
                  <a:lnTo>
                    <a:pt x="745607" y="2835594"/>
                  </a:lnTo>
                  <a:lnTo>
                    <a:pt x="564990" y="3048928"/>
                  </a:lnTo>
                  <a:lnTo>
                    <a:pt x="565533" y="3049388"/>
                  </a:lnTo>
                  <a:lnTo>
                    <a:pt x="358375" y="3294070"/>
                  </a:lnTo>
                  <a:lnTo>
                    <a:pt x="650312" y="3294070"/>
                  </a:lnTo>
                  <a:lnTo>
                    <a:pt x="651392" y="3292794"/>
                  </a:lnTo>
                  <a:lnTo>
                    <a:pt x="1365218" y="3292794"/>
                  </a:lnTo>
                  <a:lnTo>
                    <a:pt x="1365218" y="3526474"/>
                  </a:lnTo>
                  <a:lnTo>
                    <a:pt x="1361751" y="3526474"/>
                  </a:lnTo>
                  <a:lnTo>
                    <a:pt x="1361751" y="3749994"/>
                  </a:lnTo>
                  <a:lnTo>
                    <a:pt x="1365218" y="3749994"/>
                  </a:lnTo>
                  <a:lnTo>
                    <a:pt x="1588738" y="3749994"/>
                  </a:lnTo>
                  <a:lnTo>
                    <a:pt x="1933251" y="3749994"/>
                  </a:lnTo>
                  <a:lnTo>
                    <a:pt x="2156771" y="3749994"/>
                  </a:lnTo>
                  <a:lnTo>
                    <a:pt x="2156771" y="3526474"/>
                  </a:lnTo>
                  <a:lnTo>
                    <a:pt x="2156771" y="3292794"/>
                  </a:lnTo>
                  <a:lnTo>
                    <a:pt x="2375211" y="3292794"/>
                  </a:lnTo>
                  <a:lnTo>
                    <a:pt x="2598731" y="3292794"/>
                  </a:lnTo>
                  <a:lnTo>
                    <a:pt x="2598731" y="3069274"/>
                  </a:lnTo>
                  <a:lnTo>
                    <a:pt x="2598731" y="2378394"/>
                  </a:lnTo>
                  <a:lnTo>
                    <a:pt x="3175311" y="2378394"/>
                  </a:lnTo>
                  <a:lnTo>
                    <a:pt x="3175311" y="2156077"/>
                  </a:lnTo>
                  <a:lnTo>
                    <a:pt x="3539294" y="2156077"/>
                  </a:lnTo>
                  <a:close/>
                  <a:moveTo>
                    <a:pt x="1933251" y="1778749"/>
                  </a:moveTo>
                  <a:lnTo>
                    <a:pt x="1933251" y="2154874"/>
                  </a:lnTo>
                  <a:lnTo>
                    <a:pt x="1614806" y="2154874"/>
                  </a:lnTo>
                  <a:close/>
                  <a:moveTo>
                    <a:pt x="2156771" y="1776416"/>
                  </a:moveTo>
                  <a:lnTo>
                    <a:pt x="2375211" y="1776416"/>
                  </a:lnTo>
                  <a:lnTo>
                    <a:pt x="2375211" y="2154874"/>
                  </a:lnTo>
                  <a:lnTo>
                    <a:pt x="2156771" y="2154874"/>
                  </a:lnTo>
                  <a:close/>
                  <a:moveTo>
                    <a:pt x="719131" y="1776416"/>
                  </a:moveTo>
                  <a:lnTo>
                    <a:pt x="1642355" y="1776416"/>
                  </a:lnTo>
                  <a:lnTo>
                    <a:pt x="1321935" y="2154874"/>
                  </a:lnTo>
                  <a:lnTo>
                    <a:pt x="719131" y="2154874"/>
                  </a:lnTo>
                  <a:close/>
                  <a:moveTo>
                    <a:pt x="1587656" y="203080"/>
                  </a:moveTo>
                  <a:cubicBezTo>
                    <a:pt x="957130" y="203080"/>
                    <a:pt x="445989" y="368879"/>
                    <a:pt x="445989" y="573403"/>
                  </a:cubicBezTo>
                  <a:cubicBezTo>
                    <a:pt x="445989" y="777928"/>
                    <a:pt x="957130" y="943727"/>
                    <a:pt x="1587656" y="943727"/>
                  </a:cubicBezTo>
                  <a:cubicBezTo>
                    <a:pt x="2218182" y="943727"/>
                    <a:pt x="2729323" y="777928"/>
                    <a:pt x="2729323" y="573403"/>
                  </a:cubicBezTo>
                  <a:cubicBezTo>
                    <a:pt x="2729323" y="368879"/>
                    <a:pt x="2218182" y="203080"/>
                    <a:pt x="1587656" y="203080"/>
                  </a:cubicBezTo>
                  <a:close/>
                  <a:moveTo>
                    <a:pt x="1587656" y="0"/>
                  </a:moveTo>
                  <a:cubicBezTo>
                    <a:pt x="2464494" y="0"/>
                    <a:pt x="3175311" y="230568"/>
                    <a:pt x="3175311" y="514990"/>
                  </a:cubicBezTo>
                  <a:lnTo>
                    <a:pt x="3175311" y="2154874"/>
                  </a:lnTo>
                  <a:lnTo>
                    <a:pt x="2598731" y="2154874"/>
                  </a:lnTo>
                  <a:lnTo>
                    <a:pt x="2598731" y="1776416"/>
                  </a:lnTo>
                  <a:lnTo>
                    <a:pt x="2598731" y="1552896"/>
                  </a:lnTo>
                  <a:lnTo>
                    <a:pt x="2375211" y="1552896"/>
                  </a:lnTo>
                  <a:lnTo>
                    <a:pt x="2156771" y="1552896"/>
                  </a:lnTo>
                  <a:lnTo>
                    <a:pt x="2156771" y="1514742"/>
                  </a:lnTo>
                  <a:lnTo>
                    <a:pt x="2157289" y="1514130"/>
                  </a:lnTo>
                  <a:lnTo>
                    <a:pt x="2157289" y="1168211"/>
                  </a:lnTo>
                  <a:lnTo>
                    <a:pt x="2156323" y="1169352"/>
                  </a:lnTo>
                  <a:lnTo>
                    <a:pt x="2156321" y="1169352"/>
                  </a:lnTo>
                  <a:lnTo>
                    <a:pt x="1933251" y="1432826"/>
                  </a:lnTo>
                  <a:lnTo>
                    <a:pt x="1933251" y="1432829"/>
                  </a:lnTo>
                  <a:lnTo>
                    <a:pt x="1831597" y="1552896"/>
                  </a:lnTo>
                  <a:lnTo>
                    <a:pt x="719131" y="1552896"/>
                  </a:lnTo>
                  <a:lnTo>
                    <a:pt x="495611" y="1552896"/>
                  </a:lnTo>
                  <a:lnTo>
                    <a:pt x="495611" y="1776416"/>
                  </a:lnTo>
                  <a:lnTo>
                    <a:pt x="495611" y="2154874"/>
                  </a:lnTo>
                  <a:lnTo>
                    <a:pt x="495611" y="2378394"/>
                  </a:lnTo>
                  <a:lnTo>
                    <a:pt x="719131" y="2378394"/>
                  </a:lnTo>
                  <a:lnTo>
                    <a:pt x="1132693" y="2378394"/>
                  </a:lnTo>
                  <a:lnTo>
                    <a:pt x="934849" y="2612074"/>
                  </a:lnTo>
                  <a:lnTo>
                    <a:pt x="0" y="2612074"/>
                  </a:lnTo>
                  <a:lnTo>
                    <a:pt x="0" y="514990"/>
                  </a:lnTo>
                  <a:cubicBezTo>
                    <a:pt x="0" y="230568"/>
                    <a:pt x="710817" y="0"/>
                    <a:pt x="1587656"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sp>
          <p:nvSpPr>
            <p:cNvPr id="9" name="Mobile Services Icon"/>
            <p:cNvSpPr>
              <a:spLocks noChangeAspect="1"/>
            </p:cNvSpPr>
            <p:nvPr/>
          </p:nvSpPr>
          <p:spPr>
            <a:xfrm>
              <a:off x="4614985" y="402980"/>
              <a:ext cx="629791" cy="889209"/>
            </a:xfrm>
            <a:custGeom>
              <a:avLst/>
              <a:gdLst/>
              <a:ahLst/>
              <a:cxnLst/>
              <a:rect l="l" t="t" r="r" b="b"/>
              <a:pathLst>
                <a:path w="2575560" h="3794760">
                  <a:moveTo>
                    <a:pt x="1075399" y="3354705"/>
                  </a:moveTo>
                  <a:cubicBezTo>
                    <a:pt x="1012904" y="3354705"/>
                    <a:pt x="962241" y="3405368"/>
                    <a:pt x="962241" y="3467863"/>
                  </a:cubicBezTo>
                  <a:cubicBezTo>
                    <a:pt x="962241" y="3530358"/>
                    <a:pt x="1012904" y="3581021"/>
                    <a:pt x="1075399" y="3581021"/>
                  </a:cubicBezTo>
                  <a:lnTo>
                    <a:pt x="1500161" y="3581021"/>
                  </a:lnTo>
                  <a:cubicBezTo>
                    <a:pt x="1562656" y="3581021"/>
                    <a:pt x="1613319" y="3530358"/>
                    <a:pt x="1613319" y="3467863"/>
                  </a:cubicBezTo>
                  <a:cubicBezTo>
                    <a:pt x="1613319" y="3405368"/>
                    <a:pt x="1562656" y="3354705"/>
                    <a:pt x="1500161" y="3354705"/>
                  </a:cubicBezTo>
                  <a:close/>
                  <a:moveTo>
                    <a:pt x="1843022" y="1664517"/>
                  </a:moveTo>
                  <a:lnTo>
                    <a:pt x="1843022" y="2232936"/>
                  </a:lnTo>
                  <a:lnTo>
                    <a:pt x="1372553" y="2526918"/>
                  </a:lnTo>
                  <a:lnTo>
                    <a:pt x="1372553" y="1958498"/>
                  </a:lnTo>
                  <a:close/>
                  <a:moveTo>
                    <a:pt x="732539" y="1664517"/>
                  </a:moveTo>
                  <a:lnTo>
                    <a:pt x="1203008" y="1958498"/>
                  </a:lnTo>
                  <a:lnTo>
                    <a:pt x="1203008" y="2526918"/>
                  </a:lnTo>
                  <a:lnTo>
                    <a:pt x="732539" y="2232936"/>
                  </a:lnTo>
                  <a:close/>
                  <a:moveTo>
                    <a:pt x="1285777" y="1176401"/>
                  </a:moveTo>
                  <a:lnTo>
                    <a:pt x="1843022" y="1517481"/>
                  </a:lnTo>
                  <a:lnTo>
                    <a:pt x="1289783" y="1856111"/>
                  </a:lnTo>
                  <a:lnTo>
                    <a:pt x="732539" y="1515030"/>
                  </a:lnTo>
                  <a:close/>
                  <a:moveTo>
                    <a:pt x="211455" y="480060"/>
                  </a:moveTo>
                  <a:lnTo>
                    <a:pt x="211455" y="3211351"/>
                  </a:lnTo>
                  <a:lnTo>
                    <a:pt x="2364105" y="3211351"/>
                  </a:lnTo>
                  <a:lnTo>
                    <a:pt x="2364105" y="480060"/>
                  </a:lnTo>
                  <a:close/>
                  <a:moveTo>
                    <a:pt x="835534" y="167640"/>
                  </a:moveTo>
                  <a:cubicBezTo>
                    <a:pt x="802287" y="167640"/>
                    <a:pt x="775335" y="194592"/>
                    <a:pt x="775335" y="227839"/>
                  </a:cubicBezTo>
                  <a:cubicBezTo>
                    <a:pt x="775335" y="261086"/>
                    <a:pt x="802287" y="288038"/>
                    <a:pt x="835534" y="288038"/>
                  </a:cubicBezTo>
                  <a:lnTo>
                    <a:pt x="1740026" y="288038"/>
                  </a:lnTo>
                  <a:cubicBezTo>
                    <a:pt x="1773273" y="288038"/>
                    <a:pt x="1800225" y="261086"/>
                    <a:pt x="1800225" y="227839"/>
                  </a:cubicBezTo>
                  <a:cubicBezTo>
                    <a:pt x="1800225" y="194592"/>
                    <a:pt x="1773273" y="167640"/>
                    <a:pt x="1740026" y="167640"/>
                  </a:cubicBezTo>
                  <a:close/>
                  <a:moveTo>
                    <a:pt x="225052" y="0"/>
                  </a:moveTo>
                  <a:lnTo>
                    <a:pt x="2350508" y="0"/>
                  </a:lnTo>
                  <a:cubicBezTo>
                    <a:pt x="2474801" y="0"/>
                    <a:pt x="2575560" y="100759"/>
                    <a:pt x="2575560" y="225052"/>
                  </a:cubicBezTo>
                  <a:lnTo>
                    <a:pt x="2575560" y="3569708"/>
                  </a:lnTo>
                  <a:cubicBezTo>
                    <a:pt x="2575560" y="3694001"/>
                    <a:pt x="2474801" y="3794760"/>
                    <a:pt x="2350508" y="3794760"/>
                  </a:cubicBezTo>
                  <a:lnTo>
                    <a:pt x="225052" y="3794760"/>
                  </a:lnTo>
                  <a:cubicBezTo>
                    <a:pt x="100759" y="3794760"/>
                    <a:pt x="0" y="3694001"/>
                    <a:pt x="0" y="3569708"/>
                  </a:cubicBezTo>
                  <a:lnTo>
                    <a:pt x="0" y="225052"/>
                  </a:lnTo>
                  <a:cubicBezTo>
                    <a:pt x="0" y="100759"/>
                    <a:pt x="100759" y="0"/>
                    <a:pt x="225052"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sp>
          <p:nvSpPr>
            <p:cNvPr id="18" name="Storage Icon"/>
            <p:cNvSpPr>
              <a:spLocks noChangeAspect="1"/>
            </p:cNvSpPr>
            <p:nvPr/>
          </p:nvSpPr>
          <p:spPr>
            <a:xfrm>
              <a:off x="2497582" y="497983"/>
              <a:ext cx="842539" cy="699203"/>
            </a:xfrm>
            <a:custGeom>
              <a:avLst/>
              <a:gdLst>
                <a:gd name="connsiteX0" fmla="*/ 2252121 w 3083700"/>
                <a:gd name="connsiteY0" fmla="*/ 2007454 h 2559086"/>
                <a:gd name="connsiteX1" fmla="*/ 2252121 w 3083700"/>
                <a:gd name="connsiteY1" fmla="*/ 2359879 h 2559086"/>
                <a:gd name="connsiteX2" fmla="*/ 2878866 w 3083700"/>
                <a:gd name="connsiteY2" fmla="*/ 2359879 h 2559086"/>
                <a:gd name="connsiteX3" fmla="*/ 2878866 w 3083700"/>
                <a:gd name="connsiteY3" fmla="*/ 2007454 h 2559086"/>
                <a:gd name="connsiteX4" fmla="*/ 1569692 w 3083700"/>
                <a:gd name="connsiteY4" fmla="*/ 2007454 h 2559086"/>
                <a:gd name="connsiteX5" fmla="*/ 1569692 w 3083700"/>
                <a:gd name="connsiteY5" fmla="*/ 2359879 h 2559086"/>
                <a:gd name="connsiteX6" fmla="*/ 2196437 w 3083700"/>
                <a:gd name="connsiteY6" fmla="*/ 2359879 h 2559086"/>
                <a:gd name="connsiteX7" fmla="*/ 2196437 w 3083700"/>
                <a:gd name="connsiteY7" fmla="*/ 2007454 h 2559086"/>
                <a:gd name="connsiteX8" fmla="*/ 887263 w 3083700"/>
                <a:gd name="connsiteY8" fmla="*/ 2007454 h 2559086"/>
                <a:gd name="connsiteX9" fmla="*/ 887263 w 3083700"/>
                <a:gd name="connsiteY9" fmla="*/ 2359879 h 2559086"/>
                <a:gd name="connsiteX10" fmla="*/ 1514008 w 3083700"/>
                <a:gd name="connsiteY10" fmla="*/ 2359879 h 2559086"/>
                <a:gd name="connsiteX11" fmla="*/ 1514008 w 3083700"/>
                <a:gd name="connsiteY11" fmla="*/ 2007454 h 2559086"/>
                <a:gd name="connsiteX12" fmla="*/ 204834 w 3083700"/>
                <a:gd name="connsiteY12" fmla="*/ 2007454 h 2559086"/>
                <a:gd name="connsiteX13" fmla="*/ 204834 w 3083700"/>
                <a:gd name="connsiteY13" fmla="*/ 2359879 h 2559086"/>
                <a:gd name="connsiteX14" fmla="*/ 831579 w 3083700"/>
                <a:gd name="connsiteY14" fmla="*/ 2359879 h 2559086"/>
                <a:gd name="connsiteX15" fmla="*/ 831579 w 3083700"/>
                <a:gd name="connsiteY15" fmla="*/ 2007454 h 2559086"/>
                <a:gd name="connsiteX16" fmla="*/ 2252121 w 3083700"/>
                <a:gd name="connsiteY16" fmla="*/ 1570202 h 2559086"/>
                <a:gd name="connsiteX17" fmla="*/ 2252121 w 3083700"/>
                <a:gd name="connsiteY17" fmla="*/ 1922627 h 2559086"/>
                <a:gd name="connsiteX18" fmla="*/ 2878866 w 3083700"/>
                <a:gd name="connsiteY18" fmla="*/ 1922627 h 2559086"/>
                <a:gd name="connsiteX19" fmla="*/ 2878866 w 3083700"/>
                <a:gd name="connsiteY19" fmla="*/ 1570202 h 2559086"/>
                <a:gd name="connsiteX20" fmla="*/ 1569692 w 3083700"/>
                <a:gd name="connsiteY20" fmla="*/ 1570202 h 2559086"/>
                <a:gd name="connsiteX21" fmla="*/ 1569692 w 3083700"/>
                <a:gd name="connsiteY21" fmla="*/ 1922627 h 2559086"/>
                <a:gd name="connsiteX22" fmla="*/ 2196437 w 3083700"/>
                <a:gd name="connsiteY22" fmla="*/ 1922627 h 2559086"/>
                <a:gd name="connsiteX23" fmla="*/ 2196437 w 3083700"/>
                <a:gd name="connsiteY23" fmla="*/ 1570202 h 2559086"/>
                <a:gd name="connsiteX24" fmla="*/ 887263 w 3083700"/>
                <a:gd name="connsiteY24" fmla="*/ 1570202 h 2559086"/>
                <a:gd name="connsiteX25" fmla="*/ 887263 w 3083700"/>
                <a:gd name="connsiteY25" fmla="*/ 1922627 h 2559086"/>
                <a:gd name="connsiteX26" fmla="*/ 1514008 w 3083700"/>
                <a:gd name="connsiteY26" fmla="*/ 1922627 h 2559086"/>
                <a:gd name="connsiteX27" fmla="*/ 1514008 w 3083700"/>
                <a:gd name="connsiteY27" fmla="*/ 1570202 h 2559086"/>
                <a:gd name="connsiteX28" fmla="*/ 204834 w 3083700"/>
                <a:gd name="connsiteY28" fmla="*/ 1570202 h 2559086"/>
                <a:gd name="connsiteX29" fmla="*/ 204834 w 3083700"/>
                <a:gd name="connsiteY29" fmla="*/ 1922627 h 2559086"/>
                <a:gd name="connsiteX30" fmla="*/ 831579 w 3083700"/>
                <a:gd name="connsiteY30" fmla="*/ 1922627 h 2559086"/>
                <a:gd name="connsiteX31" fmla="*/ 831579 w 3083700"/>
                <a:gd name="connsiteY31" fmla="*/ 1570202 h 2559086"/>
                <a:gd name="connsiteX32" fmla="*/ 2252121 w 3083700"/>
                <a:gd name="connsiteY32" fmla="*/ 1132950 h 2559086"/>
                <a:gd name="connsiteX33" fmla="*/ 2252121 w 3083700"/>
                <a:gd name="connsiteY33" fmla="*/ 1485375 h 2559086"/>
                <a:gd name="connsiteX34" fmla="*/ 2878866 w 3083700"/>
                <a:gd name="connsiteY34" fmla="*/ 1485375 h 2559086"/>
                <a:gd name="connsiteX35" fmla="*/ 2878866 w 3083700"/>
                <a:gd name="connsiteY35" fmla="*/ 1132950 h 2559086"/>
                <a:gd name="connsiteX36" fmla="*/ 1569692 w 3083700"/>
                <a:gd name="connsiteY36" fmla="*/ 1132950 h 2559086"/>
                <a:gd name="connsiteX37" fmla="*/ 1569692 w 3083700"/>
                <a:gd name="connsiteY37" fmla="*/ 1485375 h 2559086"/>
                <a:gd name="connsiteX38" fmla="*/ 2196437 w 3083700"/>
                <a:gd name="connsiteY38" fmla="*/ 1485375 h 2559086"/>
                <a:gd name="connsiteX39" fmla="*/ 2196437 w 3083700"/>
                <a:gd name="connsiteY39" fmla="*/ 1132950 h 2559086"/>
                <a:gd name="connsiteX40" fmla="*/ 887263 w 3083700"/>
                <a:gd name="connsiteY40" fmla="*/ 1132950 h 2559086"/>
                <a:gd name="connsiteX41" fmla="*/ 887263 w 3083700"/>
                <a:gd name="connsiteY41" fmla="*/ 1485375 h 2559086"/>
                <a:gd name="connsiteX42" fmla="*/ 1514008 w 3083700"/>
                <a:gd name="connsiteY42" fmla="*/ 1485375 h 2559086"/>
                <a:gd name="connsiteX43" fmla="*/ 1514008 w 3083700"/>
                <a:gd name="connsiteY43" fmla="*/ 1132950 h 2559086"/>
                <a:gd name="connsiteX44" fmla="*/ 204834 w 3083700"/>
                <a:gd name="connsiteY44" fmla="*/ 1132950 h 2559086"/>
                <a:gd name="connsiteX45" fmla="*/ 204834 w 3083700"/>
                <a:gd name="connsiteY45" fmla="*/ 1485375 h 2559086"/>
                <a:gd name="connsiteX46" fmla="*/ 831579 w 3083700"/>
                <a:gd name="connsiteY46" fmla="*/ 1485375 h 2559086"/>
                <a:gd name="connsiteX47" fmla="*/ 831579 w 3083700"/>
                <a:gd name="connsiteY47" fmla="*/ 1132950 h 2559086"/>
                <a:gd name="connsiteX48" fmla="*/ 2252121 w 3083700"/>
                <a:gd name="connsiteY48" fmla="*/ 695698 h 2559086"/>
                <a:gd name="connsiteX49" fmla="*/ 2252121 w 3083700"/>
                <a:gd name="connsiteY49" fmla="*/ 1048123 h 2559086"/>
                <a:gd name="connsiteX50" fmla="*/ 2878866 w 3083700"/>
                <a:gd name="connsiteY50" fmla="*/ 1048123 h 2559086"/>
                <a:gd name="connsiteX51" fmla="*/ 2878866 w 3083700"/>
                <a:gd name="connsiteY51" fmla="*/ 695698 h 2559086"/>
                <a:gd name="connsiteX52" fmla="*/ 1569692 w 3083700"/>
                <a:gd name="connsiteY52" fmla="*/ 695698 h 2559086"/>
                <a:gd name="connsiteX53" fmla="*/ 1569692 w 3083700"/>
                <a:gd name="connsiteY53" fmla="*/ 1048123 h 2559086"/>
                <a:gd name="connsiteX54" fmla="*/ 2196437 w 3083700"/>
                <a:gd name="connsiteY54" fmla="*/ 1048123 h 2559086"/>
                <a:gd name="connsiteX55" fmla="*/ 2196437 w 3083700"/>
                <a:gd name="connsiteY55" fmla="*/ 695698 h 2559086"/>
                <a:gd name="connsiteX56" fmla="*/ 887263 w 3083700"/>
                <a:gd name="connsiteY56" fmla="*/ 695698 h 2559086"/>
                <a:gd name="connsiteX57" fmla="*/ 887263 w 3083700"/>
                <a:gd name="connsiteY57" fmla="*/ 1048123 h 2559086"/>
                <a:gd name="connsiteX58" fmla="*/ 1514008 w 3083700"/>
                <a:gd name="connsiteY58" fmla="*/ 1048123 h 2559086"/>
                <a:gd name="connsiteX59" fmla="*/ 1514008 w 3083700"/>
                <a:gd name="connsiteY59" fmla="*/ 695698 h 2559086"/>
                <a:gd name="connsiteX60" fmla="*/ 204834 w 3083700"/>
                <a:gd name="connsiteY60" fmla="*/ 695698 h 2559086"/>
                <a:gd name="connsiteX61" fmla="*/ 204834 w 3083700"/>
                <a:gd name="connsiteY61" fmla="*/ 1048123 h 2559086"/>
                <a:gd name="connsiteX62" fmla="*/ 831579 w 3083700"/>
                <a:gd name="connsiteY62" fmla="*/ 1048123 h 2559086"/>
                <a:gd name="connsiteX63" fmla="*/ 831579 w 3083700"/>
                <a:gd name="connsiteY63" fmla="*/ 695698 h 2559086"/>
                <a:gd name="connsiteX64" fmla="*/ 130744 w 3083700"/>
                <a:gd name="connsiteY64" fmla="*/ 0 h 2559086"/>
                <a:gd name="connsiteX65" fmla="*/ 2952956 w 3083700"/>
                <a:gd name="connsiteY65" fmla="*/ 0 h 2559086"/>
                <a:gd name="connsiteX66" fmla="*/ 3083700 w 3083700"/>
                <a:gd name="connsiteY66" fmla="*/ 130744 h 2559086"/>
                <a:gd name="connsiteX67" fmla="*/ 3083700 w 3083700"/>
                <a:gd name="connsiteY67" fmla="*/ 2428342 h 2559086"/>
                <a:gd name="connsiteX68" fmla="*/ 2952956 w 3083700"/>
                <a:gd name="connsiteY68" fmla="*/ 2559086 h 2559086"/>
                <a:gd name="connsiteX69" fmla="*/ 130744 w 3083700"/>
                <a:gd name="connsiteY69" fmla="*/ 2559086 h 2559086"/>
                <a:gd name="connsiteX70" fmla="*/ 0 w 3083700"/>
                <a:gd name="connsiteY70" fmla="*/ 2428342 h 2559086"/>
                <a:gd name="connsiteX71" fmla="*/ 0 w 3083700"/>
                <a:gd name="connsiteY71" fmla="*/ 130744 h 2559086"/>
                <a:gd name="connsiteX72" fmla="*/ 130744 w 3083700"/>
                <a:gd name="connsiteY72" fmla="*/ 0 h 255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083700" h="2559086">
                  <a:moveTo>
                    <a:pt x="2252121" y="2007454"/>
                  </a:moveTo>
                  <a:lnTo>
                    <a:pt x="2252121" y="2359879"/>
                  </a:lnTo>
                  <a:lnTo>
                    <a:pt x="2878866" y="2359879"/>
                  </a:lnTo>
                  <a:lnTo>
                    <a:pt x="2878866" y="2007454"/>
                  </a:lnTo>
                  <a:close/>
                  <a:moveTo>
                    <a:pt x="1569692" y="2007454"/>
                  </a:moveTo>
                  <a:lnTo>
                    <a:pt x="1569692" y="2359879"/>
                  </a:lnTo>
                  <a:lnTo>
                    <a:pt x="2196437" y="2359879"/>
                  </a:lnTo>
                  <a:lnTo>
                    <a:pt x="2196437" y="2007454"/>
                  </a:lnTo>
                  <a:close/>
                  <a:moveTo>
                    <a:pt x="887263" y="2007454"/>
                  </a:moveTo>
                  <a:lnTo>
                    <a:pt x="887263" y="2359879"/>
                  </a:lnTo>
                  <a:lnTo>
                    <a:pt x="1514008" y="2359879"/>
                  </a:lnTo>
                  <a:lnTo>
                    <a:pt x="1514008" y="2007454"/>
                  </a:lnTo>
                  <a:close/>
                  <a:moveTo>
                    <a:pt x="204834" y="2007454"/>
                  </a:moveTo>
                  <a:lnTo>
                    <a:pt x="204834" y="2359879"/>
                  </a:lnTo>
                  <a:lnTo>
                    <a:pt x="831579" y="2359879"/>
                  </a:lnTo>
                  <a:lnTo>
                    <a:pt x="831579" y="2007454"/>
                  </a:lnTo>
                  <a:close/>
                  <a:moveTo>
                    <a:pt x="2252121" y="1570202"/>
                  </a:moveTo>
                  <a:lnTo>
                    <a:pt x="2252121" y="1922627"/>
                  </a:lnTo>
                  <a:lnTo>
                    <a:pt x="2878866" y="1922627"/>
                  </a:lnTo>
                  <a:lnTo>
                    <a:pt x="2878866" y="1570202"/>
                  </a:lnTo>
                  <a:close/>
                  <a:moveTo>
                    <a:pt x="1569692" y="1570202"/>
                  </a:moveTo>
                  <a:lnTo>
                    <a:pt x="1569692" y="1922627"/>
                  </a:lnTo>
                  <a:lnTo>
                    <a:pt x="2196437" y="1922627"/>
                  </a:lnTo>
                  <a:lnTo>
                    <a:pt x="2196437" y="1570202"/>
                  </a:lnTo>
                  <a:close/>
                  <a:moveTo>
                    <a:pt x="887263" y="1570202"/>
                  </a:moveTo>
                  <a:lnTo>
                    <a:pt x="887263" y="1922627"/>
                  </a:lnTo>
                  <a:lnTo>
                    <a:pt x="1514008" y="1922627"/>
                  </a:lnTo>
                  <a:lnTo>
                    <a:pt x="1514008" y="1570202"/>
                  </a:lnTo>
                  <a:close/>
                  <a:moveTo>
                    <a:pt x="204834" y="1570202"/>
                  </a:moveTo>
                  <a:lnTo>
                    <a:pt x="204834" y="1922627"/>
                  </a:lnTo>
                  <a:lnTo>
                    <a:pt x="831579" y="1922627"/>
                  </a:lnTo>
                  <a:lnTo>
                    <a:pt x="831579" y="1570202"/>
                  </a:lnTo>
                  <a:close/>
                  <a:moveTo>
                    <a:pt x="2252121" y="1132950"/>
                  </a:moveTo>
                  <a:lnTo>
                    <a:pt x="2252121" y="1485375"/>
                  </a:lnTo>
                  <a:lnTo>
                    <a:pt x="2878866" y="1485375"/>
                  </a:lnTo>
                  <a:lnTo>
                    <a:pt x="2878866" y="1132950"/>
                  </a:lnTo>
                  <a:close/>
                  <a:moveTo>
                    <a:pt x="1569692" y="1132950"/>
                  </a:moveTo>
                  <a:lnTo>
                    <a:pt x="1569692" y="1485375"/>
                  </a:lnTo>
                  <a:lnTo>
                    <a:pt x="2196437" y="1485375"/>
                  </a:lnTo>
                  <a:lnTo>
                    <a:pt x="2196437" y="1132950"/>
                  </a:lnTo>
                  <a:close/>
                  <a:moveTo>
                    <a:pt x="887263" y="1132950"/>
                  </a:moveTo>
                  <a:lnTo>
                    <a:pt x="887263" y="1485375"/>
                  </a:lnTo>
                  <a:lnTo>
                    <a:pt x="1514008" y="1485375"/>
                  </a:lnTo>
                  <a:lnTo>
                    <a:pt x="1514008" y="1132950"/>
                  </a:lnTo>
                  <a:close/>
                  <a:moveTo>
                    <a:pt x="204834" y="1132950"/>
                  </a:moveTo>
                  <a:lnTo>
                    <a:pt x="204834" y="1485375"/>
                  </a:lnTo>
                  <a:lnTo>
                    <a:pt x="831579" y="1485375"/>
                  </a:lnTo>
                  <a:lnTo>
                    <a:pt x="831579" y="1132950"/>
                  </a:lnTo>
                  <a:close/>
                  <a:moveTo>
                    <a:pt x="2252121" y="695698"/>
                  </a:moveTo>
                  <a:lnTo>
                    <a:pt x="2252121" y="1048123"/>
                  </a:lnTo>
                  <a:lnTo>
                    <a:pt x="2878866" y="1048123"/>
                  </a:lnTo>
                  <a:lnTo>
                    <a:pt x="2878866" y="695698"/>
                  </a:lnTo>
                  <a:close/>
                  <a:moveTo>
                    <a:pt x="1569692" y="695698"/>
                  </a:moveTo>
                  <a:lnTo>
                    <a:pt x="1569692" y="1048123"/>
                  </a:lnTo>
                  <a:lnTo>
                    <a:pt x="2196437" y="1048123"/>
                  </a:lnTo>
                  <a:lnTo>
                    <a:pt x="2196437" y="695698"/>
                  </a:lnTo>
                  <a:close/>
                  <a:moveTo>
                    <a:pt x="887263" y="695698"/>
                  </a:moveTo>
                  <a:lnTo>
                    <a:pt x="887263" y="1048123"/>
                  </a:lnTo>
                  <a:lnTo>
                    <a:pt x="1514008" y="1048123"/>
                  </a:lnTo>
                  <a:lnTo>
                    <a:pt x="1514008" y="695698"/>
                  </a:lnTo>
                  <a:close/>
                  <a:moveTo>
                    <a:pt x="204834" y="695698"/>
                  </a:moveTo>
                  <a:lnTo>
                    <a:pt x="204834" y="1048123"/>
                  </a:lnTo>
                  <a:lnTo>
                    <a:pt x="831579" y="1048123"/>
                  </a:lnTo>
                  <a:lnTo>
                    <a:pt x="831579" y="695698"/>
                  </a:lnTo>
                  <a:close/>
                  <a:moveTo>
                    <a:pt x="130744" y="0"/>
                  </a:moveTo>
                  <a:lnTo>
                    <a:pt x="2952956" y="0"/>
                  </a:lnTo>
                  <a:cubicBezTo>
                    <a:pt x="3025164" y="0"/>
                    <a:pt x="3083700" y="58536"/>
                    <a:pt x="3083700" y="130744"/>
                  </a:cubicBezTo>
                  <a:lnTo>
                    <a:pt x="3083700" y="2428342"/>
                  </a:lnTo>
                  <a:cubicBezTo>
                    <a:pt x="3083700" y="2500550"/>
                    <a:pt x="3025164" y="2559086"/>
                    <a:pt x="2952956" y="2559086"/>
                  </a:cubicBezTo>
                  <a:lnTo>
                    <a:pt x="130744" y="2559086"/>
                  </a:lnTo>
                  <a:cubicBezTo>
                    <a:pt x="58536" y="2559086"/>
                    <a:pt x="0" y="2500550"/>
                    <a:pt x="0" y="2428342"/>
                  </a:cubicBezTo>
                  <a:lnTo>
                    <a:pt x="0" y="130744"/>
                  </a:lnTo>
                  <a:cubicBezTo>
                    <a:pt x="0" y="58536"/>
                    <a:pt x="58536" y="0"/>
                    <a:pt x="130744"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sp>
          <p:nvSpPr>
            <p:cNvPr id="12" name="Virtual Machine Icon"/>
            <p:cNvSpPr>
              <a:spLocks noChangeAspect="1"/>
            </p:cNvSpPr>
            <p:nvPr/>
          </p:nvSpPr>
          <p:spPr>
            <a:xfrm>
              <a:off x="431308" y="479947"/>
              <a:ext cx="791410" cy="735275"/>
            </a:xfrm>
            <a:custGeom>
              <a:avLst/>
              <a:gdLst>
                <a:gd name="connsiteX0" fmla="*/ 669199 w 963385"/>
                <a:gd name="connsiteY0" fmla="*/ 282190 h 895047"/>
                <a:gd name="connsiteX1" fmla="*/ 669199 w 963385"/>
                <a:gd name="connsiteY1" fmla="*/ 458516 h 895047"/>
                <a:gd name="connsiteX2" fmla="*/ 509179 w 963385"/>
                <a:gd name="connsiteY2" fmla="*/ 560705 h 895047"/>
                <a:gd name="connsiteX3" fmla="*/ 509179 w 963385"/>
                <a:gd name="connsiteY3" fmla="*/ 374361 h 895047"/>
                <a:gd name="connsiteX4" fmla="*/ 326299 w 963385"/>
                <a:gd name="connsiteY4" fmla="*/ 282190 h 895047"/>
                <a:gd name="connsiteX5" fmla="*/ 486319 w 963385"/>
                <a:gd name="connsiteY5" fmla="*/ 374361 h 895047"/>
                <a:gd name="connsiteX6" fmla="*/ 486319 w 963385"/>
                <a:gd name="connsiteY6" fmla="*/ 560705 h 895047"/>
                <a:gd name="connsiteX7" fmla="*/ 326299 w 963385"/>
                <a:gd name="connsiteY7" fmla="*/ 458516 h 895047"/>
                <a:gd name="connsiteX8" fmla="*/ 505369 w 963385"/>
                <a:gd name="connsiteY8" fmla="*/ 173990 h 895047"/>
                <a:gd name="connsiteX9" fmla="*/ 648244 w 963385"/>
                <a:gd name="connsiteY9" fmla="*/ 258146 h 895047"/>
                <a:gd name="connsiteX10" fmla="*/ 497749 w 963385"/>
                <a:gd name="connsiteY10" fmla="*/ 344305 h 895047"/>
                <a:gd name="connsiteX11" fmla="*/ 347254 w 963385"/>
                <a:gd name="connsiteY11" fmla="*/ 252135 h 895047"/>
                <a:gd name="connsiteX12" fmla="*/ 72572 w 963385"/>
                <a:gd name="connsiteY12" fmla="*/ 74446 h 895047"/>
                <a:gd name="connsiteX13" fmla="*/ 72572 w 963385"/>
                <a:gd name="connsiteY13" fmla="*/ 621514 h 895047"/>
                <a:gd name="connsiteX14" fmla="*/ 890814 w 963385"/>
                <a:gd name="connsiteY14" fmla="*/ 621514 h 895047"/>
                <a:gd name="connsiteX15" fmla="*/ 890814 w 963385"/>
                <a:gd name="connsiteY15" fmla="*/ 74446 h 895047"/>
                <a:gd name="connsiteX16" fmla="*/ 0 w 963385"/>
                <a:gd name="connsiteY16" fmla="*/ 0 h 895047"/>
                <a:gd name="connsiteX17" fmla="*/ 963385 w 963385"/>
                <a:gd name="connsiteY17" fmla="*/ 0 h 895047"/>
                <a:gd name="connsiteX18" fmla="*/ 963385 w 963385"/>
                <a:gd name="connsiteY18" fmla="*/ 695325 h 895047"/>
                <a:gd name="connsiteX19" fmla="*/ 654276 w 963385"/>
                <a:gd name="connsiteY19" fmla="*/ 695325 h 895047"/>
                <a:gd name="connsiteX20" fmla="*/ 601324 w 963385"/>
                <a:gd name="connsiteY20" fmla="*/ 730424 h 895047"/>
                <a:gd name="connsiteX21" fmla="*/ 596808 w 963385"/>
                <a:gd name="connsiteY21" fmla="*/ 752793 h 895047"/>
                <a:gd name="connsiteX22" fmla="*/ 601324 w 963385"/>
                <a:gd name="connsiteY22" fmla="*/ 775161 h 895047"/>
                <a:gd name="connsiteX23" fmla="*/ 654276 w 963385"/>
                <a:gd name="connsiteY23" fmla="*/ 810260 h 895047"/>
                <a:gd name="connsiteX24" fmla="*/ 890814 w 963385"/>
                <a:gd name="connsiteY24" fmla="*/ 810261 h 895047"/>
                <a:gd name="connsiteX25" fmla="*/ 890814 w 963385"/>
                <a:gd name="connsiteY25" fmla="*/ 895047 h 895047"/>
                <a:gd name="connsiteX26" fmla="*/ 72572 w 963385"/>
                <a:gd name="connsiteY26" fmla="*/ 895047 h 895047"/>
                <a:gd name="connsiteX27" fmla="*/ 72572 w 963385"/>
                <a:gd name="connsiteY27" fmla="*/ 810261 h 895047"/>
                <a:gd name="connsiteX28" fmla="*/ 297405 w 963385"/>
                <a:gd name="connsiteY28" fmla="*/ 810261 h 895047"/>
                <a:gd name="connsiteX29" fmla="*/ 309991 w 963385"/>
                <a:gd name="connsiteY29" fmla="*/ 807720 h 895047"/>
                <a:gd name="connsiteX30" fmla="*/ 311332 w 963385"/>
                <a:gd name="connsiteY30" fmla="*/ 807720 h 895047"/>
                <a:gd name="connsiteX31" fmla="*/ 311332 w 963385"/>
                <a:gd name="connsiteY31" fmla="*/ 807449 h 895047"/>
                <a:gd name="connsiteX32" fmla="*/ 319775 w 963385"/>
                <a:gd name="connsiteY32" fmla="*/ 805745 h 895047"/>
                <a:gd name="connsiteX33" fmla="*/ 354873 w 963385"/>
                <a:gd name="connsiteY33" fmla="*/ 752793 h 895047"/>
                <a:gd name="connsiteX34" fmla="*/ 354874 w 963385"/>
                <a:gd name="connsiteY34" fmla="*/ 752793 h 895047"/>
                <a:gd name="connsiteX35" fmla="*/ 319776 w 963385"/>
                <a:gd name="connsiteY35" fmla="*/ 699841 h 895047"/>
                <a:gd name="connsiteX36" fmla="*/ 311332 w 963385"/>
                <a:gd name="connsiteY36" fmla="*/ 698137 h 895047"/>
                <a:gd name="connsiteX37" fmla="*/ 311332 w 963385"/>
                <a:gd name="connsiteY37" fmla="*/ 695959 h 895047"/>
                <a:gd name="connsiteX38" fmla="*/ 300547 w 963385"/>
                <a:gd name="connsiteY38" fmla="*/ 695959 h 895047"/>
                <a:gd name="connsiteX39" fmla="*/ 297406 w 963385"/>
                <a:gd name="connsiteY39" fmla="*/ 695325 h 895047"/>
                <a:gd name="connsiteX40" fmla="*/ 0 w 963385"/>
                <a:gd name="connsiteY40" fmla="*/ 695325 h 895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63385" h="895047">
                  <a:moveTo>
                    <a:pt x="669199" y="282190"/>
                  </a:moveTo>
                  <a:lnTo>
                    <a:pt x="669199" y="458516"/>
                  </a:lnTo>
                  <a:lnTo>
                    <a:pt x="509179" y="560705"/>
                  </a:lnTo>
                  <a:lnTo>
                    <a:pt x="509179" y="374361"/>
                  </a:lnTo>
                  <a:close/>
                  <a:moveTo>
                    <a:pt x="326299" y="282190"/>
                  </a:moveTo>
                  <a:lnTo>
                    <a:pt x="486319" y="374361"/>
                  </a:lnTo>
                  <a:lnTo>
                    <a:pt x="486319" y="560705"/>
                  </a:lnTo>
                  <a:lnTo>
                    <a:pt x="326299" y="458516"/>
                  </a:lnTo>
                  <a:close/>
                  <a:moveTo>
                    <a:pt x="505369" y="173990"/>
                  </a:moveTo>
                  <a:lnTo>
                    <a:pt x="648244" y="258146"/>
                  </a:lnTo>
                  <a:lnTo>
                    <a:pt x="497749" y="344305"/>
                  </a:lnTo>
                  <a:lnTo>
                    <a:pt x="347254" y="252135"/>
                  </a:lnTo>
                  <a:close/>
                  <a:moveTo>
                    <a:pt x="72572" y="74446"/>
                  </a:moveTo>
                  <a:lnTo>
                    <a:pt x="72572" y="621514"/>
                  </a:lnTo>
                  <a:lnTo>
                    <a:pt x="890814" y="621514"/>
                  </a:lnTo>
                  <a:lnTo>
                    <a:pt x="890814" y="74446"/>
                  </a:lnTo>
                  <a:close/>
                  <a:moveTo>
                    <a:pt x="0" y="0"/>
                  </a:moveTo>
                  <a:lnTo>
                    <a:pt x="963385" y="0"/>
                  </a:lnTo>
                  <a:lnTo>
                    <a:pt x="963385" y="695325"/>
                  </a:lnTo>
                  <a:lnTo>
                    <a:pt x="654276" y="695325"/>
                  </a:lnTo>
                  <a:cubicBezTo>
                    <a:pt x="630472" y="695325"/>
                    <a:pt x="610048" y="709798"/>
                    <a:pt x="601324" y="730424"/>
                  </a:cubicBezTo>
                  <a:lnTo>
                    <a:pt x="596808" y="752793"/>
                  </a:lnTo>
                  <a:lnTo>
                    <a:pt x="601324" y="775161"/>
                  </a:lnTo>
                  <a:cubicBezTo>
                    <a:pt x="610048" y="795788"/>
                    <a:pt x="630472" y="810260"/>
                    <a:pt x="654276" y="810260"/>
                  </a:cubicBezTo>
                  <a:lnTo>
                    <a:pt x="890814" y="810261"/>
                  </a:lnTo>
                  <a:lnTo>
                    <a:pt x="890814" y="895047"/>
                  </a:lnTo>
                  <a:lnTo>
                    <a:pt x="72572" y="895047"/>
                  </a:lnTo>
                  <a:lnTo>
                    <a:pt x="72572" y="810261"/>
                  </a:lnTo>
                  <a:lnTo>
                    <a:pt x="297405" y="810261"/>
                  </a:lnTo>
                  <a:lnTo>
                    <a:pt x="309991" y="807720"/>
                  </a:lnTo>
                  <a:lnTo>
                    <a:pt x="311332" y="807720"/>
                  </a:lnTo>
                  <a:lnTo>
                    <a:pt x="311332" y="807449"/>
                  </a:lnTo>
                  <a:lnTo>
                    <a:pt x="319775" y="805745"/>
                  </a:lnTo>
                  <a:cubicBezTo>
                    <a:pt x="340401" y="797021"/>
                    <a:pt x="354873" y="776597"/>
                    <a:pt x="354873" y="752793"/>
                  </a:cubicBezTo>
                  <a:lnTo>
                    <a:pt x="354874" y="752793"/>
                  </a:lnTo>
                  <a:cubicBezTo>
                    <a:pt x="354874" y="728989"/>
                    <a:pt x="340402" y="708565"/>
                    <a:pt x="319776" y="699841"/>
                  </a:cubicBezTo>
                  <a:lnTo>
                    <a:pt x="311332" y="698137"/>
                  </a:lnTo>
                  <a:lnTo>
                    <a:pt x="311332" y="695959"/>
                  </a:lnTo>
                  <a:lnTo>
                    <a:pt x="300547" y="695959"/>
                  </a:lnTo>
                  <a:lnTo>
                    <a:pt x="297406" y="695325"/>
                  </a:lnTo>
                  <a:lnTo>
                    <a:pt x="0" y="695325"/>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3200"/>
            </a:p>
          </p:txBody>
        </p:sp>
      </p:grpSp>
      <p:grpSp>
        <p:nvGrpSpPr>
          <p:cNvPr id="20" name="Group 19"/>
          <p:cNvGrpSpPr/>
          <p:nvPr/>
        </p:nvGrpSpPr>
        <p:grpSpPr>
          <a:xfrm>
            <a:off x="402797" y="5684552"/>
            <a:ext cx="11176494" cy="920589"/>
            <a:chOff x="402797" y="5684552"/>
            <a:chExt cx="11176494" cy="920589"/>
          </a:xfrm>
        </p:grpSpPr>
        <p:sp>
          <p:nvSpPr>
            <p:cNvPr id="7" name="Add-Ons Icon"/>
            <p:cNvSpPr>
              <a:spLocks noChangeAspect="1"/>
            </p:cNvSpPr>
            <p:nvPr/>
          </p:nvSpPr>
          <p:spPr>
            <a:xfrm>
              <a:off x="10740759" y="5725580"/>
              <a:ext cx="838532" cy="838532"/>
            </a:xfrm>
            <a:custGeom>
              <a:avLst/>
              <a:gdLst>
                <a:gd name="connsiteX0" fmla="*/ 351753 w 2153776"/>
                <a:gd name="connsiteY0" fmla="*/ 1122366 h 2085020"/>
                <a:gd name="connsiteX1" fmla="*/ 142203 w 2153776"/>
                <a:gd name="connsiteY1" fmla="*/ 1541466 h 2085020"/>
                <a:gd name="connsiteX2" fmla="*/ 351753 w 2153776"/>
                <a:gd name="connsiteY2" fmla="*/ 1960566 h 2085020"/>
                <a:gd name="connsiteX3" fmla="*/ 924518 w 2153776"/>
                <a:gd name="connsiteY3" fmla="*/ 1960566 h 2085020"/>
                <a:gd name="connsiteX4" fmla="*/ 1134068 w 2153776"/>
                <a:gd name="connsiteY4" fmla="*/ 1541466 h 2085020"/>
                <a:gd name="connsiteX5" fmla="*/ 924518 w 2153776"/>
                <a:gd name="connsiteY5" fmla="*/ 1122366 h 2085020"/>
                <a:gd name="connsiteX6" fmla="*/ 1388075 w 2153776"/>
                <a:gd name="connsiteY6" fmla="*/ 815802 h 2085020"/>
                <a:gd name="connsiteX7" fmla="*/ 1699492 w 2153776"/>
                <a:gd name="connsiteY7" fmla="*/ 815802 h 2085020"/>
                <a:gd name="connsiteX8" fmla="*/ 1813426 w 2153776"/>
                <a:gd name="connsiteY8" fmla="*/ 1043671 h 2085020"/>
                <a:gd name="connsiteX9" fmla="*/ 1699492 w 2153776"/>
                <a:gd name="connsiteY9" fmla="*/ 1271540 h 2085020"/>
                <a:gd name="connsiteX10" fmla="*/ 1388075 w 2153776"/>
                <a:gd name="connsiteY10" fmla="*/ 1271540 h 2085020"/>
                <a:gd name="connsiteX11" fmla="*/ 1274140 w 2153776"/>
                <a:gd name="connsiteY11" fmla="*/ 1043671 h 2085020"/>
                <a:gd name="connsiteX12" fmla="*/ 1226453 w 2153776"/>
                <a:gd name="connsiteY12" fmla="*/ 604594 h 2085020"/>
                <a:gd name="connsiteX13" fmla="*/ 1016903 w 2153776"/>
                <a:gd name="connsiteY13" fmla="*/ 1023694 h 2085020"/>
                <a:gd name="connsiteX14" fmla="*/ 1226453 w 2153776"/>
                <a:gd name="connsiteY14" fmla="*/ 1442794 h 2085020"/>
                <a:gd name="connsiteX15" fmla="*/ 1799218 w 2153776"/>
                <a:gd name="connsiteY15" fmla="*/ 1442794 h 2085020"/>
                <a:gd name="connsiteX16" fmla="*/ 2008768 w 2153776"/>
                <a:gd name="connsiteY16" fmla="*/ 1023694 h 2085020"/>
                <a:gd name="connsiteX17" fmla="*/ 1799218 w 2153776"/>
                <a:gd name="connsiteY17" fmla="*/ 604594 h 2085020"/>
                <a:gd name="connsiteX18" fmla="*/ 561193 w 2153776"/>
                <a:gd name="connsiteY18" fmla="*/ 155209 h 2085020"/>
                <a:gd name="connsiteX19" fmla="*/ 561193 w 2153776"/>
                <a:gd name="connsiteY19" fmla="*/ 421907 h 2085020"/>
                <a:gd name="connsiteX20" fmla="*/ 294495 w 2153776"/>
                <a:gd name="connsiteY20" fmla="*/ 421907 h 2085020"/>
                <a:gd name="connsiteX21" fmla="*/ 294495 w 2153776"/>
                <a:gd name="connsiteY21" fmla="*/ 623841 h 2085020"/>
                <a:gd name="connsiteX22" fmla="*/ 561193 w 2153776"/>
                <a:gd name="connsiteY22" fmla="*/ 623841 h 2085020"/>
                <a:gd name="connsiteX23" fmla="*/ 561193 w 2153776"/>
                <a:gd name="connsiteY23" fmla="*/ 890539 h 2085020"/>
                <a:gd name="connsiteX24" fmla="*/ 759317 w 2153776"/>
                <a:gd name="connsiteY24" fmla="*/ 890539 h 2085020"/>
                <a:gd name="connsiteX25" fmla="*/ 759317 w 2153776"/>
                <a:gd name="connsiteY25" fmla="*/ 623841 h 2085020"/>
                <a:gd name="connsiteX26" fmla="*/ 1026015 w 2153776"/>
                <a:gd name="connsiteY26" fmla="*/ 623841 h 2085020"/>
                <a:gd name="connsiteX27" fmla="*/ 1026015 w 2153776"/>
                <a:gd name="connsiteY27" fmla="*/ 421907 h 2085020"/>
                <a:gd name="connsiteX28" fmla="*/ 759317 w 2153776"/>
                <a:gd name="connsiteY28" fmla="*/ 421907 h 2085020"/>
                <a:gd name="connsiteX29" fmla="*/ 759317 w 2153776"/>
                <a:gd name="connsiteY29" fmla="*/ 155209 h 2085020"/>
                <a:gd name="connsiteX30" fmla="*/ 270821 w 2153776"/>
                <a:gd name="connsiteY30" fmla="*/ 0 h 2085020"/>
                <a:gd name="connsiteX31" fmla="*/ 1011059 w 2153776"/>
                <a:gd name="connsiteY31" fmla="*/ 0 h 2085020"/>
                <a:gd name="connsiteX32" fmla="*/ 1262074 w 2153776"/>
                <a:gd name="connsiteY32" fmla="*/ 502029 h 2085020"/>
                <a:gd name="connsiteX33" fmla="*/ 1882955 w 2153776"/>
                <a:gd name="connsiteY33" fmla="*/ 502029 h 2085020"/>
                <a:gd name="connsiteX34" fmla="*/ 2153776 w 2153776"/>
                <a:gd name="connsiteY34" fmla="*/ 1043671 h 2085020"/>
                <a:gd name="connsiteX35" fmla="*/ 1882955 w 2153776"/>
                <a:gd name="connsiteY35" fmla="*/ 1585313 h 2085020"/>
                <a:gd name="connsiteX36" fmla="*/ 1261153 w 2153776"/>
                <a:gd name="connsiteY36" fmla="*/ 1585313 h 2085020"/>
                <a:gd name="connsiteX37" fmla="*/ 1011299 w 2153776"/>
                <a:gd name="connsiteY37" fmla="*/ 2085020 h 2085020"/>
                <a:gd name="connsiteX38" fmla="*/ 271061 w 2153776"/>
                <a:gd name="connsiteY38" fmla="*/ 2085020 h 2085020"/>
                <a:gd name="connsiteX39" fmla="*/ 240 w 2153776"/>
                <a:gd name="connsiteY39" fmla="*/ 1543378 h 2085020"/>
                <a:gd name="connsiteX40" fmla="*/ 250554 w 2153776"/>
                <a:gd name="connsiteY40" fmla="*/ 1042750 h 2085020"/>
                <a:gd name="connsiteX41" fmla="*/ 0 w 2153776"/>
                <a:gd name="connsiteY41" fmla="*/ 541642 h 208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153776" h="2085020">
                  <a:moveTo>
                    <a:pt x="351753" y="1122366"/>
                  </a:moveTo>
                  <a:lnTo>
                    <a:pt x="142203" y="1541466"/>
                  </a:lnTo>
                  <a:lnTo>
                    <a:pt x="351753" y="1960566"/>
                  </a:lnTo>
                  <a:lnTo>
                    <a:pt x="924518" y="1960566"/>
                  </a:lnTo>
                  <a:lnTo>
                    <a:pt x="1134068" y="1541466"/>
                  </a:lnTo>
                  <a:lnTo>
                    <a:pt x="924518" y="1122366"/>
                  </a:lnTo>
                  <a:close/>
                  <a:moveTo>
                    <a:pt x="1388075" y="815802"/>
                  </a:moveTo>
                  <a:lnTo>
                    <a:pt x="1699492" y="815802"/>
                  </a:lnTo>
                  <a:lnTo>
                    <a:pt x="1813426" y="1043671"/>
                  </a:lnTo>
                  <a:lnTo>
                    <a:pt x="1699492" y="1271540"/>
                  </a:lnTo>
                  <a:lnTo>
                    <a:pt x="1388075" y="1271540"/>
                  </a:lnTo>
                  <a:lnTo>
                    <a:pt x="1274140" y="1043671"/>
                  </a:lnTo>
                  <a:close/>
                  <a:moveTo>
                    <a:pt x="1226453" y="604594"/>
                  </a:moveTo>
                  <a:lnTo>
                    <a:pt x="1016903" y="1023694"/>
                  </a:lnTo>
                  <a:lnTo>
                    <a:pt x="1226453" y="1442794"/>
                  </a:lnTo>
                  <a:lnTo>
                    <a:pt x="1799218" y="1442794"/>
                  </a:lnTo>
                  <a:lnTo>
                    <a:pt x="2008768" y="1023694"/>
                  </a:lnTo>
                  <a:lnTo>
                    <a:pt x="1799218" y="604594"/>
                  </a:lnTo>
                  <a:close/>
                  <a:moveTo>
                    <a:pt x="561193" y="155209"/>
                  </a:moveTo>
                  <a:lnTo>
                    <a:pt x="561193" y="421907"/>
                  </a:lnTo>
                  <a:lnTo>
                    <a:pt x="294495" y="421907"/>
                  </a:lnTo>
                  <a:lnTo>
                    <a:pt x="294495" y="623841"/>
                  </a:lnTo>
                  <a:lnTo>
                    <a:pt x="561193" y="623841"/>
                  </a:lnTo>
                  <a:lnTo>
                    <a:pt x="561193" y="890539"/>
                  </a:lnTo>
                  <a:lnTo>
                    <a:pt x="759317" y="890539"/>
                  </a:lnTo>
                  <a:lnTo>
                    <a:pt x="759317" y="623841"/>
                  </a:lnTo>
                  <a:lnTo>
                    <a:pt x="1026015" y="623841"/>
                  </a:lnTo>
                  <a:lnTo>
                    <a:pt x="1026015" y="421907"/>
                  </a:lnTo>
                  <a:lnTo>
                    <a:pt x="759317" y="421907"/>
                  </a:lnTo>
                  <a:lnTo>
                    <a:pt x="759317" y="155209"/>
                  </a:lnTo>
                  <a:close/>
                  <a:moveTo>
                    <a:pt x="270821" y="0"/>
                  </a:moveTo>
                  <a:lnTo>
                    <a:pt x="1011059" y="0"/>
                  </a:lnTo>
                  <a:lnTo>
                    <a:pt x="1262074" y="502029"/>
                  </a:lnTo>
                  <a:lnTo>
                    <a:pt x="1882955" y="502029"/>
                  </a:lnTo>
                  <a:lnTo>
                    <a:pt x="2153776" y="1043671"/>
                  </a:lnTo>
                  <a:lnTo>
                    <a:pt x="1882955" y="1585313"/>
                  </a:lnTo>
                  <a:lnTo>
                    <a:pt x="1261153" y="1585313"/>
                  </a:lnTo>
                  <a:lnTo>
                    <a:pt x="1011299" y="2085020"/>
                  </a:lnTo>
                  <a:lnTo>
                    <a:pt x="271061" y="2085020"/>
                  </a:lnTo>
                  <a:lnTo>
                    <a:pt x="240" y="1543378"/>
                  </a:lnTo>
                  <a:lnTo>
                    <a:pt x="250554" y="1042750"/>
                  </a:lnTo>
                  <a:lnTo>
                    <a:pt x="0" y="541642"/>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sp>
          <p:nvSpPr>
            <p:cNvPr id="10" name="Active Directory Icon"/>
            <p:cNvSpPr>
              <a:spLocks noChangeAspect="1"/>
            </p:cNvSpPr>
            <p:nvPr/>
          </p:nvSpPr>
          <p:spPr>
            <a:xfrm>
              <a:off x="6781983" y="5713614"/>
              <a:ext cx="827876" cy="862465"/>
            </a:xfrm>
            <a:custGeom>
              <a:avLst/>
              <a:gdLst>
                <a:gd name="connsiteX0" fmla="*/ 227817 w 430087"/>
                <a:gd name="connsiteY0" fmla="*/ 190781 h 448056"/>
                <a:gd name="connsiteX1" fmla="*/ 278783 w 430087"/>
                <a:gd name="connsiteY1" fmla="*/ 246846 h 448056"/>
                <a:gd name="connsiteX2" fmla="*/ 276735 w 430087"/>
                <a:gd name="connsiteY2" fmla="*/ 256988 h 448056"/>
                <a:gd name="connsiteX3" fmla="*/ 277791 w 430087"/>
                <a:gd name="connsiteY3" fmla="*/ 262217 h 448056"/>
                <a:gd name="connsiteX4" fmla="*/ 224432 w 430087"/>
                <a:gd name="connsiteY4" fmla="*/ 306139 h 448056"/>
                <a:gd name="connsiteX5" fmla="*/ 221132 w 430087"/>
                <a:gd name="connsiteY5" fmla="*/ 305472 h 448056"/>
                <a:gd name="connsiteX6" fmla="*/ 221132 w 430087"/>
                <a:gd name="connsiteY6" fmla="*/ 192687 h 448056"/>
                <a:gd name="connsiteX7" fmla="*/ 221938 w 430087"/>
                <a:gd name="connsiteY7" fmla="*/ 192605 h 448056"/>
                <a:gd name="connsiteX8" fmla="*/ 197960 w 430087"/>
                <a:gd name="connsiteY8" fmla="*/ 188072 h 448056"/>
                <a:gd name="connsiteX9" fmla="*/ 201727 w 430087"/>
                <a:gd name="connsiteY9" fmla="*/ 190612 h 448056"/>
                <a:gd name="connsiteX10" fmla="*/ 203867 w 430087"/>
                <a:gd name="connsiteY10" fmla="*/ 191276 h 448056"/>
                <a:gd name="connsiteX11" fmla="*/ 203867 w 430087"/>
                <a:gd name="connsiteY11" fmla="*/ 306873 h 448056"/>
                <a:gd name="connsiteX12" fmla="*/ 155627 w 430087"/>
                <a:gd name="connsiteY12" fmla="*/ 267164 h 448056"/>
                <a:gd name="connsiteX13" fmla="*/ 156887 w 430087"/>
                <a:gd name="connsiteY13" fmla="*/ 263103 h 448056"/>
                <a:gd name="connsiteX14" fmla="*/ 157504 w 430087"/>
                <a:gd name="connsiteY14" fmla="*/ 256988 h 448056"/>
                <a:gd name="connsiteX15" fmla="*/ 155119 w 430087"/>
                <a:gd name="connsiteY15" fmla="*/ 245177 h 448056"/>
                <a:gd name="connsiteX16" fmla="*/ 151257 w 430087"/>
                <a:gd name="connsiteY16" fmla="*/ 239449 h 448056"/>
                <a:gd name="connsiteX17" fmla="*/ 215044 w 430087"/>
                <a:gd name="connsiteY17" fmla="*/ 124878 h 448056"/>
                <a:gd name="connsiteX18" fmla="*/ 180833 w 430087"/>
                <a:gd name="connsiteY18" fmla="*/ 159089 h 448056"/>
                <a:gd name="connsiteX19" fmla="*/ 183521 w 430087"/>
                <a:gd name="connsiteY19" fmla="*/ 172406 h 448056"/>
                <a:gd name="connsiteX20" fmla="*/ 185798 w 430087"/>
                <a:gd name="connsiteY20" fmla="*/ 175783 h 448056"/>
                <a:gd name="connsiteX21" fmla="*/ 137742 w 430087"/>
                <a:gd name="connsiteY21" fmla="*/ 228648 h 448056"/>
                <a:gd name="connsiteX22" fmla="*/ 133277 w 430087"/>
                <a:gd name="connsiteY22" fmla="*/ 227262 h 448056"/>
                <a:gd name="connsiteX23" fmla="*/ 127161 w 430087"/>
                <a:gd name="connsiteY23" fmla="*/ 226646 h 448056"/>
                <a:gd name="connsiteX24" fmla="*/ 96819 w 430087"/>
                <a:gd name="connsiteY24" fmla="*/ 256988 h 448056"/>
                <a:gd name="connsiteX25" fmla="*/ 127161 w 430087"/>
                <a:gd name="connsiteY25" fmla="*/ 287331 h 448056"/>
                <a:gd name="connsiteX26" fmla="*/ 138972 w 430087"/>
                <a:gd name="connsiteY26" fmla="*/ 284946 h 448056"/>
                <a:gd name="connsiteX27" fmla="*/ 145069 w 430087"/>
                <a:gd name="connsiteY27" fmla="*/ 280836 h 448056"/>
                <a:gd name="connsiteX28" fmla="*/ 191749 w 430087"/>
                <a:gd name="connsiteY28" fmla="*/ 319260 h 448056"/>
                <a:gd name="connsiteX29" fmla="*/ 191233 w 430087"/>
                <a:gd name="connsiteY29" fmla="*/ 320026 h 448056"/>
                <a:gd name="connsiteX30" fmla="*/ 189202 w 430087"/>
                <a:gd name="connsiteY30" fmla="*/ 330085 h 448056"/>
                <a:gd name="connsiteX31" fmla="*/ 215044 w 430087"/>
                <a:gd name="connsiteY31" fmla="*/ 355926 h 448056"/>
                <a:gd name="connsiteX32" fmla="*/ 240885 w 430087"/>
                <a:gd name="connsiteY32" fmla="*/ 330085 h 448056"/>
                <a:gd name="connsiteX33" fmla="*/ 238855 w 430087"/>
                <a:gd name="connsiteY33" fmla="*/ 320026 h 448056"/>
                <a:gd name="connsiteX34" fmla="*/ 237382 w 430087"/>
                <a:gd name="connsiteY34" fmla="*/ 317841 h 448056"/>
                <a:gd name="connsiteX35" fmla="*/ 285487 w 430087"/>
                <a:gd name="connsiteY35" fmla="*/ 278244 h 448056"/>
                <a:gd name="connsiteX36" fmla="*/ 285622 w 430087"/>
                <a:gd name="connsiteY36" fmla="*/ 278444 h 448056"/>
                <a:gd name="connsiteX37" fmla="*/ 307078 w 430087"/>
                <a:gd name="connsiteY37" fmla="*/ 287331 h 448056"/>
                <a:gd name="connsiteX38" fmla="*/ 337420 w 430087"/>
                <a:gd name="connsiteY38" fmla="*/ 256988 h 448056"/>
                <a:gd name="connsiteX39" fmla="*/ 307078 w 430087"/>
                <a:gd name="connsiteY39" fmla="*/ 226646 h 448056"/>
                <a:gd name="connsiteX40" fmla="*/ 295267 w 430087"/>
                <a:gd name="connsiteY40" fmla="*/ 229030 h 448056"/>
                <a:gd name="connsiteX41" fmla="*/ 289471 w 430087"/>
                <a:gd name="connsiteY41" fmla="*/ 232937 h 448056"/>
                <a:gd name="connsiteX42" fmla="*/ 241405 w 430087"/>
                <a:gd name="connsiteY42" fmla="*/ 180061 h 448056"/>
                <a:gd name="connsiteX43" fmla="*/ 246566 w 430087"/>
                <a:gd name="connsiteY43" fmla="*/ 172406 h 448056"/>
                <a:gd name="connsiteX44" fmla="*/ 249255 w 430087"/>
                <a:gd name="connsiteY44" fmla="*/ 159089 h 448056"/>
                <a:gd name="connsiteX45" fmla="*/ 215044 w 430087"/>
                <a:gd name="connsiteY45" fmla="*/ 124878 h 448056"/>
                <a:gd name="connsiteX46" fmla="*/ 215044 w 430087"/>
                <a:gd name="connsiteY46" fmla="*/ 0 h 448056"/>
                <a:gd name="connsiteX47" fmla="*/ 430087 w 430087"/>
                <a:gd name="connsiteY47" fmla="*/ 270047 h 448056"/>
                <a:gd name="connsiteX48" fmla="*/ 215044 w 430087"/>
                <a:gd name="connsiteY48" fmla="*/ 448056 h 448056"/>
                <a:gd name="connsiteX49" fmla="*/ 0 w 430087"/>
                <a:gd name="connsiteY49" fmla="*/ 270047 h 44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30087" h="448056">
                  <a:moveTo>
                    <a:pt x="227817" y="190781"/>
                  </a:moveTo>
                  <a:lnTo>
                    <a:pt x="278783" y="246846"/>
                  </a:lnTo>
                  <a:lnTo>
                    <a:pt x="276735" y="256988"/>
                  </a:lnTo>
                  <a:lnTo>
                    <a:pt x="277791" y="262217"/>
                  </a:lnTo>
                  <a:lnTo>
                    <a:pt x="224432" y="306139"/>
                  </a:lnTo>
                  <a:lnTo>
                    <a:pt x="221132" y="305472"/>
                  </a:lnTo>
                  <a:lnTo>
                    <a:pt x="221132" y="192687"/>
                  </a:lnTo>
                  <a:lnTo>
                    <a:pt x="221938" y="192605"/>
                  </a:lnTo>
                  <a:close/>
                  <a:moveTo>
                    <a:pt x="197960" y="188072"/>
                  </a:moveTo>
                  <a:lnTo>
                    <a:pt x="201727" y="190612"/>
                  </a:lnTo>
                  <a:lnTo>
                    <a:pt x="203867" y="191276"/>
                  </a:lnTo>
                  <a:lnTo>
                    <a:pt x="203867" y="306873"/>
                  </a:lnTo>
                  <a:lnTo>
                    <a:pt x="155627" y="267164"/>
                  </a:lnTo>
                  <a:lnTo>
                    <a:pt x="156887" y="263103"/>
                  </a:lnTo>
                  <a:cubicBezTo>
                    <a:pt x="157292" y="261128"/>
                    <a:pt x="157504" y="259083"/>
                    <a:pt x="157504" y="256988"/>
                  </a:cubicBezTo>
                  <a:cubicBezTo>
                    <a:pt x="157504" y="252799"/>
                    <a:pt x="156655" y="248808"/>
                    <a:pt x="155119" y="245177"/>
                  </a:cubicBezTo>
                  <a:lnTo>
                    <a:pt x="151257" y="239449"/>
                  </a:lnTo>
                  <a:close/>
                  <a:moveTo>
                    <a:pt x="215044" y="124878"/>
                  </a:moveTo>
                  <a:cubicBezTo>
                    <a:pt x="196150" y="124878"/>
                    <a:pt x="180833" y="140195"/>
                    <a:pt x="180833" y="159089"/>
                  </a:cubicBezTo>
                  <a:cubicBezTo>
                    <a:pt x="180833" y="163813"/>
                    <a:pt x="181790" y="168313"/>
                    <a:pt x="183521" y="172406"/>
                  </a:cubicBezTo>
                  <a:lnTo>
                    <a:pt x="185798" y="175783"/>
                  </a:lnTo>
                  <a:lnTo>
                    <a:pt x="137742" y="228648"/>
                  </a:lnTo>
                  <a:lnTo>
                    <a:pt x="133277" y="227262"/>
                  </a:lnTo>
                  <a:cubicBezTo>
                    <a:pt x="131301" y="226858"/>
                    <a:pt x="129256" y="226646"/>
                    <a:pt x="127161" y="226646"/>
                  </a:cubicBezTo>
                  <a:cubicBezTo>
                    <a:pt x="110404" y="226646"/>
                    <a:pt x="96819" y="240230"/>
                    <a:pt x="96819" y="256988"/>
                  </a:cubicBezTo>
                  <a:cubicBezTo>
                    <a:pt x="96819" y="273746"/>
                    <a:pt x="110404" y="287331"/>
                    <a:pt x="127161" y="287331"/>
                  </a:cubicBezTo>
                  <a:cubicBezTo>
                    <a:pt x="131351" y="287331"/>
                    <a:pt x="135342" y="286482"/>
                    <a:pt x="138972" y="284946"/>
                  </a:cubicBezTo>
                  <a:lnTo>
                    <a:pt x="145069" y="280836"/>
                  </a:lnTo>
                  <a:lnTo>
                    <a:pt x="191749" y="319260"/>
                  </a:lnTo>
                  <a:lnTo>
                    <a:pt x="191233" y="320026"/>
                  </a:lnTo>
                  <a:cubicBezTo>
                    <a:pt x="189925" y="323118"/>
                    <a:pt x="189202" y="326517"/>
                    <a:pt x="189202" y="330085"/>
                  </a:cubicBezTo>
                  <a:cubicBezTo>
                    <a:pt x="189202" y="344357"/>
                    <a:pt x="200772" y="355926"/>
                    <a:pt x="215044" y="355926"/>
                  </a:cubicBezTo>
                  <a:cubicBezTo>
                    <a:pt x="229316" y="355926"/>
                    <a:pt x="240885" y="344357"/>
                    <a:pt x="240885" y="330085"/>
                  </a:cubicBezTo>
                  <a:cubicBezTo>
                    <a:pt x="240885" y="326517"/>
                    <a:pt x="240162" y="323118"/>
                    <a:pt x="238855" y="320026"/>
                  </a:cubicBezTo>
                  <a:lnTo>
                    <a:pt x="237382" y="317841"/>
                  </a:lnTo>
                  <a:lnTo>
                    <a:pt x="285487" y="278244"/>
                  </a:lnTo>
                  <a:lnTo>
                    <a:pt x="285622" y="278444"/>
                  </a:lnTo>
                  <a:cubicBezTo>
                    <a:pt x="291113" y="283935"/>
                    <a:pt x="298699" y="287331"/>
                    <a:pt x="307078" y="287331"/>
                  </a:cubicBezTo>
                  <a:cubicBezTo>
                    <a:pt x="323835" y="287331"/>
                    <a:pt x="337420" y="273746"/>
                    <a:pt x="337420" y="256988"/>
                  </a:cubicBezTo>
                  <a:cubicBezTo>
                    <a:pt x="337420" y="240230"/>
                    <a:pt x="323835" y="226646"/>
                    <a:pt x="307078" y="226646"/>
                  </a:cubicBezTo>
                  <a:cubicBezTo>
                    <a:pt x="302888" y="226646"/>
                    <a:pt x="298897" y="227495"/>
                    <a:pt x="295267" y="229030"/>
                  </a:cubicBezTo>
                  <a:lnTo>
                    <a:pt x="289471" y="232937"/>
                  </a:lnTo>
                  <a:lnTo>
                    <a:pt x="241405" y="180061"/>
                  </a:lnTo>
                  <a:lnTo>
                    <a:pt x="246566" y="172406"/>
                  </a:lnTo>
                  <a:cubicBezTo>
                    <a:pt x="248298" y="168313"/>
                    <a:pt x="249255" y="163813"/>
                    <a:pt x="249255" y="159089"/>
                  </a:cubicBezTo>
                  <a:cubicBezTo>
                    <a:pt x="249255" y="140195"/>
                    <a:pt x="233938" y="124878"/>
                    <a:pt x="215044" y="124878"/>
                  </a:cubicBezTo>
                  <a:close/>
                  <a:moveTo>
                    <a:pt x="215044" y="0"/>
                  </a:moveTo>
                  <a:lnTo>
                    <a:pt x="430087" y="270047"/>
                  </a:lnTo>
                  <a:lnTo>
                    <a:pt x="215044" y="448056"/>
                  </a:lnTo>
                  <a:lnTo>
                    <a:pt x="0" y="270047"/>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sp>
          <p:nvSpPr>
            <p:cNvPr id="5" name="SQL Reporting Icon"/>
            <p:cNvSpPr>
              <a:spLocks noChangeAspect="1"/>
            </p:cNvSpPr>
            <p:nvPr/>
          </p:nvSpPr>
          <p:spPr>
            <a:xfrm>
              <a:off x="8838527" y="5721597"/>
              <a:ext cx="673564" cy="846498"/>
            </a:xfrm>
            <a:custGeom>
              <a:avLst/>
              <a:gdLst>
                <a:gd name="connsiteX0" fmla="*/ 1350195 w 1848712"/>
                <a:gd name="connsiteY0" fmla="*/ 1954361 h 2323360"/>
                <a:gd name="connsiteX1" fmla="*/ 1569270 w 1848712"/>
                <a:gd name="connsiteY1" fmla="*/ 1954361 h 2323360"/>
                <a:gd name="connsiteX2" fmla="*/ 1569270 w 1848712"/>
                <a:gd name="connsiteY2" fmla="*/ 2028656 h 2323360"/>
                <a:gd name="connsiteX3" fmla="*/ 1350195 w 1848712"/>
                <a:gd name="connsiteY3" fmla="*/ 2028656 h 2323360"/>
                <a:gd name="connsiteX4" fmla="*/ 1061946 w 1848712"/>
                <a:gd name="connsiteY4" fmla="*/ 1954361 h 2323360"/>
                <a:gd name="connsiteX5" fmla="*/ 1281021 w 1848712"/>
                <a:gd name="connsiteY5" fmla="*/ 1954361 h 2323360"/>
                <a:gd name="connsiteX6" fmla="*/ 1281021 w 1848712"/>
                <a:gd name="connsiteY6" fmla="*/ 2028656 h 2323360"/>
                <a:gd name="connsiteX7" fmla="*/ 1061946 w 1848712"/>
                <a:gd name="connsiteY7" fmla="*/ 2028656 h 2323360"/>
                <a:gd name="connsiteX8" fmla="*/ 1350195 w 1848712"/>
                <a:gd name="connsiteY8" fmla="*/ 1817100 h 2323360"/>
                <a:gd name="connsiteX9" fmla="*/ 1569270 w 1848712"/>
                <a:gd name="connsiteY9" fmla="*/ 1817100 h 2323360"/>
                <a:gd name="connsiteX10" fmla="*/ 1569270 w 1848712"/>
                <a:gd name="connsiteY10" fmla="*/ 1891395 h 2323360"/>
                <a:gd name="connsiteX11" fmla="*/ 1350195 w 1848712"/>
                <a:gd name="connsiteY11" fmla="*/ 1891395 h 2323360"/>
                <a:gd name="connsiteX12" fmla="*/ 1061946 w 1848712"/>
                <a:gd name="connsiteY12" fmla="*/ 1817100 h 2323360"/>
                <a:gd name="connsiteX13" fmla="*/ 1281021 w 1848712"/>
                <a:gd name="connsiteY13" fmla="*/ 1817100 h 2323360"/>
                <a:gd name="connsiteX14" fmla="*/ 1281021 w 1848712"/>
                <a:gd name="connsiteY14" fmla="*/ 1891395 h 2323360"/>
                <a:gd name="connsiteX15" fmla="*/ 1061946 w 1848712"/>
                <a:gd name="connsiteY15" fmla="*/ 1891395 h 2323360"/>
                <a:gd name="connsiteX16" fmla="*/ 1350195 w 1848712"/>
                <a:gd name="connsiteY16" fmla="*/ 1679839 h 2323360"/>
                <a:gd name="connsiteX17" fmla="*/ 1569270 w 1848712"/>
                <a:gd name="connsiteY17" fmla="*/ 1679839 h 2323360"/>
                <a:gd name="connsiteX18" fmla="*/ 1569270 w 1848712"/>
                <a:gd name="connsiteY18" fmla="*/ 1754134 h 2323360"/>
                <a:gd name="connsiteX19" fmla="*/ 1350195 w 1848712"/>
                <a:gd name="connsiteY19" fmla="*/ 1754134 h 2323360"/>
                <a:gd name="connsiteX20" fmla="*/ 1061946 w 1848712"/>
                <a:gd name="connsiteY20" fmla="*/ 1679839 h 2323360"/>
                <a:gd name="connsiteX21" fmla="*/ 1281021 w 1848712"/>
                <a:gd name="connsiteY21" fmla="*/ 1679839 h 2323360"/>
                <a:gd name="connsiteX22" fmla="*/ 1281021 w 1848712"/>
                <a:gd name="connsiteY22" fmla="*/ 1754134 h 2323360"/>
                <a:gd name="connsiteX23" fmla="*/ 1061946 w 1848712"/>
                <a:gd name="connsiteY23" fmla="*/ 1754134 h 2323360"/>
                <a:gd name="connsiteX24" fmla="*/ 1350195 w 1848712"/>
                <a:gd name="connsiteY24" fmla="*/ 1539558 h 2323360"/>
                <a:gd name="connsiteX25" fmla="*/ 1569270 w 1848712"/>
                <a:gd name="connsiteY25" fmla="*/ 1539558 h 2323360"/>
                <a:gd name="connsiteX26" fmla="*/ 1569270 w 1848712"/>
                <a:gd name="connsiteY26" fmla="*/ 1613853 h 2323360"/>
                <a:gd name="connsiteX27" fmla="*/ 1350195 w 1848712"/>
                <a:gd name="connsiteY27" fmla="*/ 1613853 h 2323360"/>
                <a:gd name="connsiteX28" fmla="*/ 1061946 w 1848712"/>
                <a:gd name="connsiteY28" fmla="*/ 1539558 h 2323360"/>
                <a:gd name="connsiteX29" fmla="*/ 1281021 w 1848712"/>
                <a:gd name="connsiteY29" fmla="*/ 1539558 h 2323360"/>
                <a:gd name="connsiteX30" fmla="*/ 1281021 w 1848712"/>
                <a:gd name="connsiteY30" fmla="*/ 1613853 h 2323360"/>
                <a:gd name="connsiteX31" fmla="*/ 1061946 w 1848712"/>
                <a:gd name="connsiteY31" fmla="*/ 1613853 h 2323360"/>
                <a:gd name="connsiteX32" fmla="*/ 1061946 w 1848712"/>
                <a:gd name="connsiteY32" fmla="*/ 1399277 h 2323360"/>
                <a:gd name="connsiteX33" fmla="*/ 1281021 w 1848712"/>
                <a:gd name="connsiteY33" fmla="*/ 1399277 h 2323360"/>
                <a:gd name="connsiteX34" fmla="*/ 1281021 w 1848712"/>
                <a:gd name="connsiteY34" fmla="*/ 1473572 h 2323360"/>
                <a:gd name="connsiteX35" fmla="*/ 1061946 w 1848712"/>
                <a:gd name="connsiteY35" fmla="*/ 1473572 h 2323360"/>
                <a:gd name="connsiteX36" fmla="*/ 1061946 w 1848712"/>
                <a:gd name="connsiteY36" fmla="*/ 1258996 h 2323360"/>
                <a:gd name="connsiteX37" fmla="*/ 1281021 w 1848712"/>
                <a:gd name="connsiteY37" fmla="*/ 1258996 h 2323360"/>
                <a:gd name="connsiteX38" fmla="*/ 1281021 w 1848712"/>
                <a:gd name="connsiteY38" fmla="*/ 1333291 h 2323360"/>
                <a:gd name="connsiteX39" fmla="*/ 1061946 w 1848712"/>
                <a:gd name="connsiteY39" fmla="*/ 1333291 h 2323360"/>
                <a:gd name="connsiteX40" fmla="*/ 879780 w 1848712"/>
                <a:gd name="connsiteY40" fmla="*/ 1087839 h 2323360"/>
                <a:gd name="connsiteX41" fmla="*/ 879780 w 1848712"/>
                <a:gd name="connsiteY41" fmla="*/ 2196257 h 2323360"/>
                <a:gd name="connsiteX42" fmla="*/ 1782872 w 1848712"/>
                <a:gd name="connsiteY42" fmla="*/ 2196257 h 2323360"/>
                <a:gd name="connsiteX43" fmla="*/ 1782872 w 1848712"/>
                <a:gd name="connsiteY43" fmla="*/ 1457029 h 2323360"/>
                <a:gd name="connsiteX44" fmla="*/ 1739146 w 1848712"/>
                <a:gd name="connsiteY44" fmla="*/ 1413303 h 2323360"/>
                <a:gd name="connsiteX45" fmla="*/ 1419754 w 1848712"/>
                <a:gd name="connsiteY45" fmla="*/ 1413303 h 2323360"/>
                <a:gd name="connsiteX46" fmla="*/ 1419754 w 1848712"/>
                <a:gd name="connsiteY46" fmla="*/ 1093909 h 2323360"/>
                <a:gd name="connsiteX47" fmla="*/ 1413684 w 1848712"/>
                <a:gd name="connsiteY47" fmla="*/ 1087839 h 2323360"/>
                <a:gd name="connsiteX48" fmla="*/ 813941 w 1848712"/>
                <a:gd name="connsiteY48" fmla="*/ 1007033 h 2323360"/>
                <a:gd name="connsiteX49" fmla="*/ 1425693 w 1848712"/>
                <a:gd name="connsiteY49" fmla="*/ 1007033 h 2323360"/>
                <a:gd name="connsiteX50" fmla="*/ 1848712 w 1848712"/>
                <a:gd name="connsiteY50" fmla="*/ 1430053 h 2323360"/>
                <a:gd name="connsiteX51" fmla="*/ 1848712 w 1848712"/>
                <a:gd name="connsiteY51" fmla="*/ 2277064 h 2323360"/>
                <a:gd name="connsiteX52" fmla="*/ 813941 w 1848712"/>
                <a:gd name="connsiteY52" fmla="*/ 2277064 h 2323360"/>
                <a:gd name="connsiteX53" fmla="*/ 880394 w 1848712"/>
                <a:gd name="connsiteY53" fmla="*/ 113797 h 2323360"/>
                <a:gd name="connsiteX54" fmla="*/ 247312 w 1848712"/>
                <a:gd name="connsiteY54" fmla="*/ 321309 h 2323360"/>
                <a:gd name="connsiteX55" fmla="*/ 880394 w 1848712"/>
                <a:gd name="connsiteY55" fmla="*/ 528822 h 2323360"/>
                <a:gd name="connsiteX56" fmla="*/ 1513477 w 1848712"/>
                <a:gd name="connsiteY56" fmla="*/ 321309 h 2323360"/>
                <a:gd name="connsiteX57" fmla="*/ 880394 w 1848712"/>
                <a:gd name="connsiteY57" fmla="*/ 113797 h 2323360"/>
                <a:gd name="connsiteX58" fmla="*/ 880394 w 1848712"/>
                <a:gd name="connsiteY58" fmla="*/ 0 h 2323360"/>
                <a:gd name="connsiteX59" fmla="*/ 1760788 w 1848712"/>
                <a:gd name="connsiteY59" fmla="*/ 288577 h 2323360"/>
                <a:gd name="connsiteX60" fmla="*/ 1760788 w 1848712"/>
                <a:gd name="connsiteY60" fmla="*/ 1238657 h 2323360"/>
                <a:gd name="connsiteX61" fmla="*/ 1457196 w 1848712"/>
                <a:gd name="connsiteY61" fmla="*/ 935064 h 2323360"/>
                <a:gd name="connsiteX62" fmla="*/ 746191 w 1848712"/>
                <a:gd name="connsiteY62" fmla="*/ 935064 h 2323360"/>
                <a:gd name="connsiteX63" fmla="*/ 746191 w 1848712"/>
                <a:gd name="connsiteY63" fmla="*/ 2323360 h 2323360"/>
                <a:gd name="connsiteX64" fmla="*/ 709386 w 1848712"/>
                <a:gd name="connsiteY64" fmla="*/ 2322188 h 2323360"/>
                <a:gd name="connsiteX65" fmla="*/ 5235 w 1848712"/>
                <a:gd name="connsiteY65" fmla="*/ 2056073 h 2323360"/>
                <a:gd name="connsiteX66" fmla="*/ 0 w 1848712"/>
                <a:gd name="connsiteY66" fmla="*/ 2056073 h 2323360"/>
                <a:gd name="connsiteX67" fmla="*/ 0 w 1848712"/>
                <a:gd name="connsiteY67" fmla="*/ 2039053 h 2323360"/>
                <a:gd name="connsiteX68" fmla="*/ 0 w 1848712"/>
                <a:gd name="connsiteY68" fmla="*/ 288577 h 2323360"/>
                <a:gd name="connsiteX69" fmla="*/ 880394 w 1848712"/>
                <a:gd name="connsiteY69" fmla="*/ 0 h 232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848712" h="2323360">
                  <a:moveTo>
                    <a:pt x="1350195" y="1954361"/>
                  </a:moveTo>
                  <a:lnTo>
                    <a:pt x="1569270" y="1954361"/>
                  </a:lnTo>
                  <a:lnTo>
                    <a:pt x="1569270" y="2028656"/>
                  </a:lnTo>
                  <a:lnTo>
                    <a:pt x="1350195" y="2028656"/>
                  </a:lnTo>
                  <a:close/>
                  <a:moveTo>
                    <a:pt x="1061946" y="1954361"/>
                  </a:moveTo>
                  <a:lnTo>
                    <a:pt x="1281021" y="1954361"/>
                  </a:lnTo>
                  <a:lnTo>
                    <a:pt x="1281021" y="2028656"/>
                  </a:lnTo>
                  <a:lnTo>
                    <a:pt x="1061946" y="2028656"/>
                  </a:lnTo>
                  <a:close/>
                  <a:moveTo>
                    <a:pt x="1350195" y="1817100"/>
                  </a:moveTo>
                  <a:lnTo>
                    <a:pt x="1569270" y="1817100"/>
                  </a:lnTo>
                  <a:lnTo>
                    <a:pt x="1569270" y="1891395"/>
                  </a:lnTo>
                  <a:lnTo>
                    <a:pt x="1350195" y="1891395"/>
                  </a:lnTo>
                  <a:close/>
                  <a:moveTo>
                    <a:pt x="1061946" y="1817100"/>
                  </a:moveTo>
                  <a:lnTo>
                    <a:pt x="1281021" y="1817100"/>
                  </a:lnTo>
                  <a:lnTo>
                    <a:pt x="1281021" y="1891395"/>
                  </a:lnTo>
                  <a:lnTo>
                    <a:pt x="1061946" y="1891395"/>
                  </a:lnTo>
                  <a:close/>
                  <a:moveTo>
                    <a:pt x="1350195" y="1679839"/>
                  </a:moveTo>
                  <a:lnTo>
                    <a:pt x="1569270" y="1679839"/>
                  </a:lnTo>
                  <a:lnTo>
                    <a:pt x="1569270" y="1754134"/>
                  </a:lnTo>
                  <a:lnTo>
                    <a:pt x="1350195" y="1754134"/>
                  </a:lnTo>
                  <a:close/>
                  <a:moveTo>
                    <a:pt x="1061946" y="1679839"/>
                  </a:moveTo>
                  <a:lnTo>
                    <a:pt x="1281021" y="1679839"/>
                  </a:lnTo>
                  <a:lnTo>
                    <a:pt x="1281021" y="1754134"/>
                  </a:lnTo>
                  <a:lnTo>
                    <a:pt x="1061946" y="1754134"/>
                  </a:lnTo>
                  <a:close/>
                  <a:moveTo>
                    <a:pt x="1350195" y="1539558"/>
                  </a:moveTo>
                  <a:lnTo>
                    <a:pt x="1569270" y="1539558"/>
                  </a:lnTo>
                  <a:lnTo>
                    <a:pt x="1569270" y="1613853"/>
                  </a:lnTo>
                  <a:lnTo>
                    <a:pt x="1350195" y="1613853"/>
                  </a:lnTo>
                  <a:close/>
                  <a:moveTo>
                    <a:pt x="1061946" y="1539558"/>
                  </a:moveTo>
                  <a:lnTo>
                    <a:pt x="1281021" y="1539558"/>
                  </a:lnTo>
                  <a:lnTo>
                    <a:pt x="1281021" y="1613853"/>
                  </a:lnTo>
                  <a:lnTo>
                    <a:pt x="1061946" y="1613853"/>
                  </a:lnTo>
                  <a:close/>
                  <a:moveTo>
                    <a:pt x="1061946" y="1399277"/>
                  </a:moveTo>
                  <a:lnTo>
                    <a:pt x="1281021" y="1399277"/>
                  </a:lnTo>
                  <a:lnTo>
                    <a:pt x="1281021" y="1473572"/>
                  </a:lnTo>
                  <a:lnTo>
                    <a:pt x="1061946" y="1473572"/>
                  </a:lnTo>
                  <a:close/>
                  <a:moveTo>
                    <a:pt x="1061946" y="1258996"/>
                  </a:moveTo>
                  <a:lnTo>
                    <a:pt x="1281021" y="1258996"/>
                  </a:lnTo>
                  <a:lnTo>
                    <a:pt x="1281021" y="1333291"/>
                  </a:lnTo>
                  <a:lnTo>
                    <a:pt x="1061946" y="1333291"/>
                  </a:lnTo>
                  <a:close/>
                  <a:moveTo>
                    <a:pt x="879780" y="1087839"/>
                  </a:moveTo>
                  <a:lnTo>
                    <a:pt x="879780" y="2196257"/>
                  </a:lnTo>
                  <a:lnTo>
                    <a:pt x="1782872" y="2196257"/>
                  </a:lnTo>
                  <a:lnTo>
                    <a:pt x="1782872" y="1457029"/>
                  </a:lnTo>
                  <a:lnTo>
                    <a:pt x="1739146" y="1413303"/>
                  </a:lnTo>
                  <a:lnTo>
                    <a:pt x="1419754" y="1413303"/>
                  </a:lnTo>
                  <a:lnTo>
                    <a:pt x="1419754" y="1093909"/>
                  </a:lnTo>
                  <a:lnTo>
                    <a:pt x="1413684" y="1087839"/>
                  </a:lnTo>
                  <a:close/>
                  <a:moveTo>
                    <a:pt x="813941" y="1007033"/>
                  </a:moveTo>
                  <a:lnTo>
                    <a:pt x="1425693" y="1007033"/>
                  </a:lnTo>
                  <a:lnTo>
                    <a:pt x="1848712" y="1430053"/>
                  </a:lnTo>
                  <a:lnTo>
                    <a:pt x="1848712" y="2277064"/>
                  </a:lnTo>
                  <a:lnTo>
                    <a:pt x="813941" y="2277064"/>
                  </a:lnTo>
                  <a:close/>
                  <a:moveTo>
                    <a:pt x="880394" y="113797"/>
                  </a:moveTo>
                  <a:cubicBezTo>
                    <a:pt x="530752" y="113797"/>
                    <a:pt x="247312" y="206703"/>
                    <a:pt x="247312" y="321309"/>
                  </a:cubicBezTo>
                  <a:cubicBezTo>
                    <a:pt x="247312" y="435915"/>
                    <a:pt x="530752" y="528822"/>
                    <a:pt x="880394" y="528822"/>
                  </a:cubicBezTo>
                  <a:cubicBezTo>
                    <a:pt x="1230036" y="528822"/>
                    <a:pt x="1513477" y="435915"/>
                    <a:pt x="1513477" y="321309"/>
                  </a:cubicBezTo>
                  <a:cubicBezTo>
                    <a:pt x="1513477" y="206703"/>
                    <a:pt x="1230036" y="113797"/>
                    <a:pt x="880394" y="113797"/>
                  </a:cubicBezTo>
                  <a:close/>
                  <a:moveTo>
                    <a:pt x="880394" y="0"/>
                  </a:moveTo>
                  <a:cubicBezTo>
                    <a:pt x="1366623" y="0"/>
                    <a:pt x="1760788" y="129200"/>
                    <a:pt x="1760788" y="288577"/>
                  </a:cubicBezTo>
                  <a:lnTo>
                    <a:pt x="1760788" y="1238657"/>
                  </a:lnTo>
                  <a:lnTo>
                    <a:pt x="1457196" y="935064"/>
                  </a:lnTo>
                  <a:lnTo>
                    <a:pt x="746191" y="935064"/>
                  </a:lnTo>
                  <a:lnTo>
                    <a:pt x="746191" y="2323360"/>
                  </a:lnTo>
                  <a:lnTo>
                    <a:pt x="709386" y="2322188"/>
                  </a:lnTo>
                  <a:cubicBezTo>
                    <a:pt x="322191" y="2297192"/>
                    <a:pt x="26471" y="2188905"/>
                    <a:pt x="5235" y="2056073"/>
                  </a:cubicBezTo>
                  <a:lnTo>
                    <a:pt x="0" y="2056073"/>
                  </a:lnTo>
                  <a:lnTo>
                    <a:pt x="0" y="2039053"/>
                  </a:lnTo>
                  <a:lnTo>
                    <a:pt x="0" y="288577"/>
                  </a:lnTo>
                  <a:cubicBezTo>
                    <a:pt x="0" y="129200"/>
                    <a:pt x="394166" y="0"/>
                    <a:pt x="880394"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sp>
          <p:nvSpPr>
            <p:cNvPr id="13" name="Management Services Icon"/>
            <p:cNvSpPr>
              <a:spLocks noChangeAspect="1"/>
            </p:cNvSpPr>
            <p:nvPr/>
          </p:nvSpPr>
          <p:spPr>
            <a:xfrm>
              <a:off x="4657555" y="5802685"/>
              <a:ext cx="895760" cy="684322"/>
            </a:xfrm>
            <a:custGeom>
              <a:avLst/>
              <a:gdLst>
                <a:gd name="connsiteX0" fmla="*/ 150263 w 448056"/>
                <a:gd name="connsiteY0" fmla="*/ 146018 h 342296"/>
                <a:gd name="connsiteX1" fmla="*/ 392835 w 448056"/>
                <a:gd name="connsiteY1" fmla="*/ 146018 h 342296"/>
                <a:gd name="connsiteX2" fmla="*/ 392835 w 448056"/>
                <a:gd name="connsiteY2" fmla="*/ 291034 h 342296"/>
                <a:gd name="connsiteX3" fmla="*/ 375392 w 448056"/>
                <a:gd name="connsiteY3" fmla="*/ 291034 h 342296"/>
                <a:gd name="connsiteX4" fmla="*/ 375392 w 448056"/>
                <a:gd name="connsiteY4" fmla="*/ 181587 h 342296"/>
                <a:gd name="connsiteX5" fmla="*/ 359580 w 448056"/>
                <a:gd name="connsiteY5" fmla="*/ 181587 h 342296"/>
                <a:gd name="connsiteX6" fmla="*/ 359580 w 448056"/>
                <a:gd name="connsiteY6" fmla="*/ 291034 h 342296"/>
                <a:gd name="connsiteX7" fmla="*/ 337190 w 448056"/>
                <a:gd name="connsiteY7" fmla="*/ 291034 h 342296"/>
                <a:gd name="connsiteX8" fmla="*/ 337190 w 448056"/>
                <a:gd name="connsiteY8" fmla="*/ 217552 h 342296"/>
                <a:gd name="connsiteX9" fmla="*/ 321377 w 448056"/>
                <a:gd name="connsiteY9" fmla="*/ 217552 h 342296"/>
                <a:gd name="connsiteX10" fmla="*/ 321377 w 448056"/>
                <a:gd name="connsiteY10" fmla="*/ 291034 h 342296"/>
                <a:gd name="connsiteX11" fmla="*/ 301127 w 448056"/>
                <a:gd name="connsiteY11" fmla="*/ 291034 h 342296"/>
                <a:gd name="connsiteX12" fmla="*/ 301127 w 448056"/>
                <a:gd name="connsiteY12" fmla="*/ 205318 h 342296"/>
                <a:gd name="connsiteX13" fmla="*/ 285314 w 448056"/>
                <a:gd name="connsiteY13" fmla="*/ 205318 h 342296"/>
                <a:gd name="connsiteX14" fmla="*/ 285314 w 448056"/>
                <a:gd name="connsiteY14" fmla="*/ 291034 h 342296"/>
                <a:gd name="connsiteX15" fmla="*/ 262597 w 448056"/>
                <a:gd name="connsiteY15" fmla="*/ 291034 h 342296"/>
                <a:gd name="connsiteX16" fmla="*/ 262597 w 448056"/>
                <a:gd name="connsiteY16" fmla="*/ 251876 h 342296"/>
                <a:gd name="connsiteX17" fmla="*/ 246784 w 448056"/>
                <a:gd name="connsiteY17" fmla="*/ 251876 h 342296"/>
                <a:gd name="connsiteX18" fmla="*/ 246784 w 448056"/>
                <a:gd name="connsiteY18" fmla="*/ 291034 h 342296"/>
                <a:gd name="connsiteX19" fmla="*/ 225824 w 448056"/>
                <a:gd name="connsiteY19" fmla="*/ 291034 h 342296"/>
                <a:gd name="connsiteX20" fmla="*/ 225824 w 448056"/>
                <a:gd name="connsiteY20" fmla="*/ 169495 h 342296"/>
                <a:gd name="connsiteX21" fmla="*/ 210012 w 448056"/>
                <a:gd name="connsiteY21" fmla="*/ 169495 h 342296"/>
                <a:gd name="connsiteX22" fmla="*/ 210012 w 448056"/>
                <a:gd name="connsiteY22" fmla="*/ 291034 h 342296"/>
                <a:gd name="connsiteX23" fmla="*/ 188618 w 448056"/>
                <a:gd name="connsiteY23" fmla="*/ 291034 h 342296"/>
                <a:gd name="connsiteX24" fmla="*/ 188618 w 448056"/>
                <a:gd name="connsiteY24" fmla="*/ 205318 h 342296"/>
                <a:gd name="connsiteX25" fmla="*/ 172805 w 448056"/>
                <a:gd name="connsiteY25" fmla="*/ 205318 h 342296"/>
                <a:gd name="connsiteX26" fmla="*/ 172805 w 448056"/>
                <a:gd name="connsiteY26" fmla="*/ 291034 h 342296"/>
                <a:gd name="connsiteX27" fmla="*/ 150263 w 448056"/>
                <a:gd name="connsiteY27" fmla="*/ 291034 h 342296"/>
                <a:gd name="connsiteX28" fmla="*/ 362452 w 448056"/>
                <a:gd name="connsiteY28" fmla="*/ 71404 h 342296"/>
                <a:gd name="connsiteX29" fmla="*/ 347879 w 448056"/>
                <a:gd name="connsiteY29" fmla="*/ 85976 h 342296"/>
                <a:gd name="connsiteX30" fmla="*/ 362452 w 448056"/>
                <a:gd name="connsiteY30" fmla="*/ 100549 h 342296"/>
                <a:gd name="connsiteX31" fmla="*/ 377024 w 448056"/>
                <a:gd name="connsiteY31" fmla="*/ 85976 h 342296"/>
                <a:gd name="connsiteX32" fmla="*/ 362452 w 448056"/>
                <a:gd name="connsiteY32" fmla="*/ 71404 h 342296"/>
                <a:gd name="connsiteX33" fmla="*/ 302256 w 448056"/>
                <a:gd name="connsiteY33" fmla="*/ 71404 h 342296"/>
                <a:gd name="connsiteX34" fmla="*/ 287684 w 448056"/>
                <a:gd name="connsiteY34" fmla="*/ 85976 h 342296"/>
                <a:gd name="connsiteX35" fmla="*/ 302256 w 448056"/>
                <a:gd name="connsiteY35" fmla="*/ 100549 h 342296"/>
                <a:gd name="connsiteX36" fmla="*/ 316828 w 448056"/>
                <a:gd name="connsiteY36" fmla="*/ 85976 h 342296"/>
                <a:gd name="connsiteX37" fmla="*/ 302256 w 448056"/>
                <a:gd name="connsiteY37" fmla="*/ 71404 h 342296"/>
                <a:gd name="connsiteX38" fmla="*/ 242060 w 448056"/>
                <a:gd name="connsiteY38" fmla="*/ 71404 h 342296"/>
                <a:gd name="connsiteX39" fmla="*/ 227488 w 448056"/>
                <a:gd name="connsiteY39" fmla="*/ 85976 h 342296"/>
                <a:gd name="connsiteX40" fmla="*/ 242060 w 448056"/>
                <a:gd name="connsiteY40" fmla="*/ 100549 h 342296"/>
                <a:gd name="connsiteX41" fmla="*/ 256632 w 448056"/>
                <a:gd name="connsiteY41" fmla="*/ 85976 h 342296"/>
                <a:gd name="connsiteX42" fmla="*/ 242060 w 448056"/>
                <a:gd name="connsiteY42" fmla="*/ 71404 h 342296"/>
                <a:gd name="connsiteX43" fmla="*/ 181864 w 448056"/>
                <a:gd name="connsiteY43" fmla="*/ 71404 h 342296"/>
                <a:gd name="connsiteX44" fmla="*/ 167292 w 448056"/>
                <a:gd name="connsiteY44" fmla="*/ 85976 h 342296"/>
                <a:gd name="connsiteX45" fmla="*/ 181864 w 448056"/>
                <a:gd name="connsiteY45" fmla="*/ 100549 h 342296"/>
                <a:gd name="connsiteX46" fmla="*/ 196436 w 448056"/>
                <a:gd name="connsiteY46" fmla="*/ 85976 h 342296"/>
                <a:gd name="connsiteX47" fmla="*/ 181864 w 448056"/>
                <a:gd name="connsiteY47" fmla="*/ 71404 h 342296"/>
                <a:gd name="connsiteX48" fmla="*/ 50831 w 448056"/>
                <a:gd name="connsiteY48" fmla="*/ 56884 h 342296"/>
                <a:gd name="connsiteX49" fmla="*/ 124251 w 448056"/>
                <a:gd name="connsiteY49" fmla="*/ 56884 h 342296"/>
                <a:gd name="connsiteX50" fmla="*/ 124251 w 448056"/>
                <a:gd name="connsiteY50" fmla="*/ 291034 h 342296"/>
                <a:gd name="connsiteX51" fmla="*/ 50831 w 448056"/>
                <a:gd name="connsiteY51" fmla="*/ 291034 h 342296"/>
                <a:gd name="connsiteX52" fmla="*/ 150263 w 448056"/>
                <a:gd name="connsiteY52" fmla="*/ 56884 h 342296"/>
                <a:gd name="connsiteX53" fmla="*/ 392835 w 448056"/>
                <a:gd name="connsiteY53" fmla="*/ 56884 h 342296"/>
                <a:gd name="connsiteX54" fmla="*/ 392835 w 448056"/>
                <a:gd name="connsiteY54" fmla="*/ 115069 h 342296"/>
                <a:gd name="connsiteX55" fmla="*/ 150263 w 448056"/>
                <a:gd name="connsiteY55" fmla="*/ 115069 h 342296"/>
                <a:gd name="connsiteX56" fmla="*/ 44709 w 448056"/>
                <a:gd name="connsiteY56" fmla="*/ 28111 h 342296"/>
                <a:gd name="connsiteX57" fmla="*/ 25164 w 448056"/>
                <a:gd name="connsiteY57" fmla="*/ 47656 h 342296"/>
                <a:gd name="connsiteX58" fmla="*/ 25164 w 448056"/>
                <a:gd name="connsiteY58" fmla="*/ 294640 h 342296"/>
                <a:gd name="connsiteX59" fmla="*/ 44709 w 448056"/>
                <a:gd name="connsiteY59" fmla="*/ 314185 h 342296"/>
                <a:gd name="connsiteX60" fmla="*/ 403348 w 448056"/>
                <a:gd name="connsiteY60" fmla="*/ 314185 h 342296"/>
                <a:gd name="connsiteX61" fmla="*/ 422892 w 448056"/>
                <a:gd name="connsiteY61" fmla="*/ 294640 h 342296"/>
                <a:gd name="connsiteX62" fmla="*/ 422892 w 448056"/>
                <a:gd name="connsiteY62" fmla="*/ 47656 h 342296"/>
                <a:gd name="connsiteX63" fmla="*/ 403348 w 448056"/>
                <a:gd name="connsiteY63" fmla="*/ 28111 h 342296"/>
                <a:gd name="connsiteX64" fmla="*/ 47128 w 448056"/>
                <a:gd name="connsiteY64" fmla="*/ 0 h 342296"/>
                <a:gd name="connsiteX65" fmla="*/ 400929 w 448056"/>
                <a:gd name="connsiteY65" fmla="*/ 0 h 342296"/>
                <a:gd name="connsiteX66" fmla="*/ 448056 w 448056"/>
                <a:gd name="connsiteY66" fmla="*/ 47128 h 342296"/>
                <a:gd name="connsiteX67" fmla="*/ 448056 w 448056"/>
                <a:gd name="connsiteY67" fmla="*/ 295169 h 342296"/>
                <a:gd name="connsiteX68" fmla="*/ 400929 w 448056"/>
                <a:gd name="connsiteY68" fmla="*/ 342296 h 342296"/>
                <a:gd name="connsiteX69" fmla="*/ 47128 w 448056"/>
                <a:gd name="connsiteY69" fmla="*/ 342296 h 342296"/>
                <a:gd name="connsiteX70" fmla="*/ 0 w 448056"/>
                <a:gd name="connsiteY70" fmla="*/ 295169 h 342296"/>
                <a:gd name="connsiteX71" fmla="*/ 0 w 448056"/>
                <a:gd name="connsiteY71" fmla="*/ 47128 h 342296"/>
                <a:gd name="connsiteX72" fmla="*/ 47128 w 448056"/>
                <a:gd name="connsiteY72" fmla="*/ 0 h 34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48056" h="342296">
                  <a:moveTo>
                    <a:pt x="150263" y="146018"/>
                  </a:moveTo>
                  <a:lnTo>
                    <a:pt x="392835" y="146018"/>
                  </a:lnTo>
                  <a:lnTo>
                    <a:pt x="392835" y="291034"/>
                  </a:lnTo>
                  <a:lnTo>
                    <a:pt x="375392" y="291034"/>
                  </a:lnTo>
                  <a:lnTo>
                    <a:pt x="375392" y="181587"/>
                  </a:lnTo>
                  <a:lnTo>
                    <a:pt x="359580" y="181587"/>
                  </a:lnTo>
                  <a:lnTo>
                    <a:pt x="359580" y="291034"/>
                  </a:lnTo>
                  <a:lnTo>
                    <a:pt x="337190" y="291034"/>
                  </a:lnTo>
                  <a:lnTo>
                    <a:pt x="337190" y="217552"/>
                  </a:lnTo>
                  <a:lnTo>
                    <a:pt x="321377" y="217552"/>
                  </a:lnTo>
                  <a:lnTo>
                    <a:pt x="321377" y="291034"/>
                  </a:lnTo>
                  <a:lnTo>
                    <a:pt x="301127" y="291034"/>
                  </a:lnTo>
                  <a:lnTo>
                    <a:pt x="301127" y="205318"/>
                  </a:lnTo>
                  <a:lnTo>
                    <a:pt x="285314" y="205318"/>
                  </a:lnTo>
                  <a:lnTo>
                    <a:pt x="285314" y="291034"/>
                  </a:lnTo>
                  <a:lnTo>
                    <a:pt x="262597" y="291034"/>
                  </a:lnTo>
                  <a:lnTo>
                    <a:pt x="262597" y="251876"/>
                  </a:lnTo>
                  <a:lnTo>
                    <a:pt x="246784" y="251876"/>
                  </a:lnTo>
                  <a:lnTo>
                    <a:pt x="246784" y="291034"/>
                  </a:lnTo>
                  <a:lnTo>
                    <a:pt x="225824" y="291034"/>
                  </a:lnTo>
                  <a:lnTo>
                    <a:pt x="225824" y="169495"/>
                  </a:lnTo>
                  <a:lnTo>
                    <a:pt x="210012" y="169495"/>
                  </a:lnTo>
                  <a:lnTo>
                    <a:pt x="210012" y="291034"/>
                  </a:lnTo>
                  <a:lnTo>
                    <a:pt x="188618" y="291034"/>
                  </a:lnTo>
                  <a:lnTo>
                    <a:pt x="188618" y="205318"/>
                  </a:lnTo>
                  <a:lnTo>
                    <a:pt x="172805" y="205318"/>
                  </a:lnTo>
                  <a:lnTo>
                    <a:pt x="172805" y="291034"/>
                  </a:lnTo>
                  <a:lnTo>
                    <a:pt x="150263" y="291034"/>
                  </a:lnTo>
                  <a:close/>
                  <a:moveTo>
                    <a:pt x="362452" y="71404"/>
                  </a:moveTo>
                  <a:cubicBezTo>
                    <a:pt x="354404" y="71404"/>
                    <a:pt x="347879" y="77928"/>
                    <a:pt x="347879" y="85976"/>
                  </a:cubicBezTo>
                  <a:cubicBezTo>
                    <a:pt x="347879" y="94024"/>
                    <a:pt x="354404" y="100549"/>
                    <a:pt x="362452" y="100549"/>
                  </a:cubicBezTo>
                  <a:cubicBezTo>
                    <a:pt x="370500" y="100549"/>
                    <a:pt x="377024" y="94024"/>
                    <a:pt x="377024" y="85976"/>
                  </a:cubicBezTo>
                  <a:cubicBezTo>
                    <a:pt x="377024" y="77928"/>
                    <a:pt x="370500" y="71404"/>
                    <a:pt x="362452" y="71404"/>
                  </a:cubicBezTo>
                  <a:close/>
                  <a:moveTo>
                    <a:pt x="302256" y="71404"/>
                  </a:moveTo>
                  <a:cubicBezTo>
                    <a:pt x="294208" y="71404"/>
                    <a:pt x="287684" y="77928"/>
                    <a:pt x="287684" y="85976"/>
                  </a:cubicBezTo>
                  <a:cubicBezTo>
                    <a:pt x="287684" y="94024"/>
                    <a:pt x="294208" y="100549"/>
                    <a:pt x="302256" y="100549"/>
                  </a:cubicBezTo>
                  <a:cubicBezTo>
                    <a:pt x="310304" y="100549"/>
                    <a:pt x="316828" y="94024"/>
                    <a:pt x="316828" y="85976"/>
                  </a:cubicBezTo>
                  <a:cubicBezTo>
                    <a:pt x="316828" y="77928"/>
                    <a:pt x="310304" y="71404"/>
                    <a:pt x="302256" y="71404"/>
                  </a:cubicBezTo>
                  <a:close/>
                  <a:moveTo>
                    <a:pt x="242060" y="71404"/>
                  </a:moveTo>
                  <a:cubicBezTo>
                    <a:pt x="234012" y="71404"/>
                    <a:pt x="227488" y="77928"/>
                    <a:pt x="227488" y="85976"/>
                  </a:cubicBezTo>
                  <a:cubicBezTo>
                    <a:pt x="227488" y="94024"/>
                    <a:pt x="234012" y="100549"/>
                    <a:pt x="242060" y="100549"/>
                  </a:cubicBezTo>
                  <a:cubicBezTo>
                    <a:pt x="250108" y="100549"/>
                    <a:pt x="256632" y="94024"/>
                    <a:pt x="256632" y="85976"/>
                  </a:cubicBezTo>
                  <a:cubicBezTo>
                    <a:pt x="256632" y="77928"/>
                    <a:pt x="250108" y="71404"/>
                    <a:pt x="242060" y="71404"/>
                  </a:cubicBezTo>
                  <a:close/>
                  <a:moveTo>
                    <a:pt x="181864" y="71404"/>
                  </a:moveTo>
                  <a:cubicBezTo>
                    <a:pt x="173816" y="71404"/>
                    <a:pt x="167292" y="77928"/>
                    <a:pt x="167292" y="85976"/>
                  </a:cubicBezTo>
                  <a:cubicBezTo>
                    <a:pt x="167292" y="94024"/>
                    <a:pt x="173816" y="100549"/>
                    <a:pt x="181864" y="100549"/>
                  </a:cubicBezTo>
                  <a:cubicBezTo>
                    <a:pt x="189912" y="100549"/>
                    <a:pt x="196436" y="94024"/>
                    <a:pt x="196436" y="85976"/>
                  </a:cubicBezTo>
                  <a:cubicBezTo>
                    <a:pt x="196436" y="77928"/>
                    <a:pt x="189912" y="71404"/>
                    <a:pt x="181864" y="71404"/>
                  </a:cubicBezTo>
                  <a:close/>
                  <a:moveTo>
                    <a:pt x="50831" y="56884"/>
                  </a:moveTo>
                  <a:lnTo>
                    <a:pt x="124251" y="56884"/>
                  </a:lnTo>
                  <a:lnTo>
                    <a:pt x="124251" y="291034"/>
                  </a:lnTo>
                  <a:lnTo>
                    <a:pt x="50831" y="291034"/>
                  </a:lnTo>
                  <a:close/>
                  <a:moveTo>
                    <a:pt x="150263" y="56884"/>
                  </a:moveTo>
                  <a:lnTo>
                    <a:pt x="392835" y="56884"/>
                  </a:lnTo>
                  <a:lnTo>
                    <a:pt x="392835" y="115069"/>
                  </a:lnTo>
                  <a:lnTo>
                    <a:pt x="150263" y="115069"/>
                  </a:lnTo>
                  <a:close/>
                  <a:moveTo>
                    <a:pt x="44709" y="28111"/>
                  </a:moveTo>
                  <a:cubicBezTo>
                    <a:pt x="33915" y="28111"/>
                    <a:pt x="25164" y="36862"/>
                    <a:pt x="25164" y="47656"/>
                  </a:cubicBezTo>
                  <a:lnTo>
                    <a:pt x="25164" y="294640"/>
                  </a:lnTo>
                  <a:cubicBezTo>
                    <a:pt x="25164" y="305434"/>
                    <a:pt x="33915" y="314185"/>
                    <a:pt x="44709" y="314185"/>
                  </a:cubicBezTo>
                  <a:lnTo>
                    <a:pt x="403348" y="314185"/>
                  </a:lnTo>
                  <a:cubicBezTo>
                    <a:pt x="414142" y="314185"/>
                    <a:pt x="422892" y="305434"/>
                    <a:pt x="422892" y="294640"/>
                  </a:cubicBezTo>
                  <a:lnTo>
                    <a:pt x="422892" y="47656"/>
                  </a:lnTo>
                  <a:cubicBezTo>
                    <a:pt x="422892" y="36862"/>
                    <a:pt x="414142" y="28111"/>
                    <a:pt x="403348" y="28111"/>
                  </a:cubicBezTo>
                  <a:close/>
                  <a:moveTo>
                    <a:pt x="47128" y="0"/>
                  </a:moveTo>
                  <a:lnTo>
                    <a:pt x="400929" y="0"/>
                  </a:lnTo>
                  <a:cubicBezTo>
                    <a:pt x="426956" y="0"/>
                    <a:pt x="448056" y="21100"/>
                    <a:pt x="448056" y="47128"/>
                  </a:cubicBezTo>
                  <a:lnTo>
                    <a:pt x="448056" y="295169"/>
                  </a:lnTo>
                  <a:cubicBezTo>
                    <a:pt x="448056" y="321196"/>
                    <a:pt x="426956" y="342296"/>
                    <a:pt x="400929" y="342296"/>
                  </a:cubicBezTo>
                  <a:lnTo>
                    <a:pt x="47128" y="342296"/>
                  </a:lnTo>
                  <a:cubicBezTo>
                    <a:pt x="21100" y="342296"/>
                    <a:pt x="0" y="321196"/>
                    <a:pt x="0" y="295169"/>
                  </a:cubicBezTo>
                  <a:lnTo>
                    <a:pt x="0" y="47128"/>
                  </a:lnTo>
                  <a:cubicBezTo>
                    <a:pt x="0" y="21100"/>
                    <a:pt x="21100" y="0"/>
                    <a:pt x="47128"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sp>
          <p:nvSpPr>
            <p:cNvPr id="8" name="Biztalk Services Icon"/>
            <p:cNvSpPr>
              <a:spLocks noChangeAspect="1"/>
            </p:cNvSpPr>
            <p:nvPr/>
          </p:nvSpPr>
          <p:spPr bwMode="auto">
            <a:xfrm>
              <a:off x="2479897" y="5684552"/>
              <a:ext cx="948990" cy="920589"/>
            </a:xfrm>
            <a:custGeom>
              <a:avLst/>
              <a:gdLst>
                <a:gd name="connsiteX0" fmla="*/ 1673975 w 3309434"/>
                <a:gd name="connsiteY0" fmla="*/ 1257349 h 3210388"/>
                <a:gd name="connsiteX1" fmla="*/ 1954745 w 3309434"/>
                <a:gd name="connsiteY1" fmla="*/ 1538119 h 3210388"/>
                <a:gd name="connsiteX2" fmla="*/ 1673975 w 3309434"/>
                <a:gd name="connsiteY2" fmla="*/ 1818889 h 3210388"/>
                <a:gd name="connsiteX3" fmla="*/ 1393205 w 3309434"/>
                <a:gd name="connsiteY3" fmla="*/ 1538119 h 3210388"/>
                <a:gd name="connsiteX4" fmla="*/ 1673975 w 3309434"/>
                <a:gd name="connsiteY4" fmla="*/ 1257349 h 3210388"/>
                <a:gd name="connsiteX5" fmla="*/ 2106918 w 3309434"/>
                <a:gd name="connsiteY5" fmla="*/ 0 h 3210388"/>
                <a:gd name="connsiteX6" fmla="*/ 2884238 w 3309434"/>
                <a:gd name="connsiteY6" fmla="*/ 777320 h 3210388"/>
                <a:gd name="connsiteX7" fmla="*/ 2854173 w 3309434"/>
                <a:gd name="connsiteY7" fmla="*/ 979964 h 3210388"/>
                <a:gd name="connsiteX8" fmla="*/ 3309434 w 3309434"/>
                <a:gd name="connsiteY8" fmla="*/ 1598558 h 3210388"/>
                <a:gd name="connsiteX9" fmla="*/ 2649521 w 3309434"/>
                <a:gd name="connsiteY9" fmla="*/ 2258471 h 3210388"/>
                <a:gd name="connsiteX10" fmla="*/ 2649501 w 3309434"/>
                <a:gd name="connsiteY10" fmla="*/ 2258467 h 3210388"/>
                <a:gd name="connsiteX11" fmla="*/ 1763246 w 3309434"/>
                <a:gd name="connsiteY11" fmla="*/ 2258467 h 3210388"/>
                <a:gd name="connsiteX12" fmla="*/ 1763246 w 3309434"/>
                <a:gd name="connsiteY12" fmla="*/ 2015630 h 3210388"/>
                <a:gd name="connsiteX13" fmla="*/ 1772024 w 3309434"/>
                <a:gd name="connsiteY13" fmla="*/ 2014745 h 3210388"/>
                <a:gd name="connsiteX14" fmla="*/ 2017990 w 3309434"/>
                <a:gd name="connsiteY14" fmla="*/ 1882134 h 3210388"/>
                <a:gd name="connsiteX15" fmla="*/ 2052965 w 3309434"/>
                <a:gd name="connsiteY15" fmla="*/ 1839743 h 3210388"/>
                <a:gd name="connsiteX16" fmla="*/ 2317440 w 3309434"/>
                <a:gd name="connsiteY16" fmla="*/ 1992438 h 3210388"/>
                <a:gd name="connsiteX17" fmla="*/ 2236929 w 3309434"/>
                <a:gd name="connsiteY17" fmla="*/ 2131887 h 3210388"/>
                <a:gd name="connsiteX18" fmla="*/ 2574490 w 3309434"/>
                <a:gd name="connsiteY18" fmla="*/ 2048736 h 3210388"/>
                <a:gd name="connsiteX19" fmla="*/ 2477721 w 3309434"/>
                <a:gd name="connsiteY19" fmla="*/ 1714823 h 3210388"/>
                <a:gd name="connsiteX20" fmla="*/ 2397210 w 3309434"/>
                <a:gd name="connsiteY20" fmla="*/ 1854272 h 3210388"/>
                <a:gd name="connsiteX21" fmla="*/ 2130667 w 3309434"/>
                <a:gd name="connsiteY21" fmla="*/ 1700384 h 3210388"/>
                <a:gd name="connsiteX22" fmla="*/ 2150601 w 3309434"/>
                <a:gd name="connsiteY22" fmla="*/ 1636168 h 3210388"/>
                <a:gd name="connsiteX23" fmla="*/ 2160485 w 3309434"/>
                <a:gd name="connsiteY23" fmla="*/ 1538119 h 3210388"/>
                <a:gd name="connsiteX24" fmla="*/ 2150601 w 3309434"/>
                <a:gd name="connsiteY24" fmla="*/ 1440071 h 3210388"/>
                <a:gd name="connsiteX25" fmla="*/ 2127329 w 3309434"/>
                <a:gd name="connsiteY25" fmla="*/ 1365100 h 3210388"/>
                <a:gd name="connsiteX26" fmla="*/ 2398569 w 3309434"/>
                <a:gd name="connsiteY26" fmla="*/ 1208499 h 3210388"/>
                <a:gd name="connsiteX27" fmla="*/ 2479080 w 3309434"/>
                <a:gd name="connsiteY27" fmla="*/ 1347948 h 3210388"/>
                <a:gd name="connsiteX28" fmla="*/ 2575849 w 3309434"/>
                <a:gd name="connsiteY28" fmla="*/ 1014036 h 3210388"/>
                <a:gd name="connsiteX29" fmla="*/ 2238288 w 3309434"/>
                <a:gd name="connsiteY29" fmla="*/ 930884 h 3210388"/>
                <a:gd name="connsiteX30" fmla="*/ 2318799 w 3309434"/>
                <a:gd name="connsiteY30" fmla="*/ 1070333 h 3210388"/>
                <a:gd name="connsiteX31" fmla="*/ 2045877 w 3309434"/>
                <a:gd name="connsiteY31" fmla="*/ 1227905 h 3210388"/>
                <a:gd name="connsiteX32" fmla="*/ 2017990 w 3309434"/>
                <a:gd name="connsiteY32" fmla="*/ 1194105 h 3210388"/>
                <a:gd name="connsiteX33" fmla="*/ 1772024 w 3309434"/>
                <a:gd name="connsiteY33" fmla="*/ 1061493 h 3210388"/>
                <a:gd name="connsiteX34" fmla="*/ 1748359 w 3309434"/>
                <a:gd name="connsiteY34" fmla="*/ 1059108 h 3210388"/>
                <a:gd name="connsiteX35" fmla="*/ 1748359 w 3309434"/>
                <a:gd name="connsiteY35" fmla="*/ 766561 h 3210388"/>
                <a:gd name="connsiteX36" fmla="*/ 1909381 w 3309434"/>
                <a:gd name="connsiteY36" fmla="*/ 766561 h 3210388"/>
                <a:gd name="connsiteX37" fmla="*/ 1668589 w 3309434"/>
                <a:gd name="connsiteY37" fmla="*/ 515800 h 3210388"/>
                <a:gd name="connsiteX38" fmla="*/ 1427797 w 3309434"/>
                <a:gd name="connsiteY38" fmla="*/ 766561 h 3210388"/>
                <a:gd name="connsiteX39" fmla="*/ 1588819 w 3309434"/>
                <a:gd name="connsiteY39" fmla="*/ 766561 h 3210388"/>
                <a:gd name="connsiteX40" fmla="*/ 1588819 w 3309434"/>
                <a:gd name="connsiteY40" fmla="*/ 1060194 h 3210388"/>
                <a:gd name="connsiteX41" fmla="*/ 1575927 w 3309434"/>
                <a:gd name="connsiteY41" fmla="*/ 1061493 h 3210388"/>
                <a:gd name="connsiteX42" fmla="*/ 1329960 w 3309434"/>
                <a:gd name="connsiteY42" fmla="*/ 1194105 h 3210388"/>
                <a:gd name="connsiteX43" fmla="*/ 1287232 w 3309434"/>
                <a:gd name="connsiteY43" fmla="*/ 1245892 h 3210388"/>
                <a:gd name="connsiteX44" fmla="*/ 1026832 w 3309434"/>
                <a:gd name="connsiteY44" fmla="*/ 1095549 h 3210388"/>
                <a:gd name="connsiteX45" fmla="*/ 1107343 w 3309434"/>
                <a:gd name="connsiteY45" fmla="*/ 956100 h 3210388"/>
                <a:gd name="connsiteX46" fmla="*/ 769782 w 3309434"/>
                <a:gd name="connsiteY46" fmla="*/ 1039252 h 3210388"/>
                <a:gd name="connsiteX47" fmla="*/ 866551 w 3309434"/>
                <a:gd name="connsiteY47" fmla="*/ 1373164 h 3210388"/>
                <a:gd name="connsiteX48" fmla="*/ 947062 w 3309434"/>
                <a:gd name="connsiteY48" fmla="*/ 1233715 h 3210388"/>
                <a:gd name="connsiteX49" fmla="*/ 1213631 w 3309434"/>
                <a:gd name="connsiteY49" fmla="*/ 1387619 h 3210388"/>
                <a:gd name="connsiteX50" fmla="*/ 1197349 w 3309434"/>
                <a:gd name="connsiteY50" fmla="*/ 1440071 h 3210388"/>
                <a:gd name="connsiteX51" fmla="*/ 1187465 w 3309434"/>
                <a:gd name="connsiteY51" fmla="*/ 1538119 h 3210388"/>
                <a:gd name="connsiteX52" fmla="*/ 1197349 w 3309434"/>
                <a:gd name="connsiteY52" fmla="*/ 1636168 h 3210388"/>
                <a:gd name="connsiteX53" fmla="*/ 1222347 w 3309434"/>
                <a:gd name="connsiteY53" fmla="*/ 1716700 h 3210388"/>
                <a:gd name="connsiteX54" fmla="*/ 968458 w 3309434"/>
                <a:gd name="connsiteY54" fmla="*/ 1863283 h 3210388"/>
                <a:gd name="connsiteX55" fmla="*/ 887947 w 3309434"/>
                <a:gd name="connsiteY55" fmla="*/ 1723834 h 3210388"/>
                <a:gd name="connsiteX56" fmla="*/ 791178 w 3309434"/>
                <a:gd name="connsiteY56" fmla="*/ 2057747 h 3210388"/>
                <a:gd name="connsiteX57" fmla="*/ 1128739 w 3309434"/>
                <a:gd name="connsiteY57" fmla="*/ 2140898 h 3210388"/>
                <a:gd name="connsiteX58" fmla="*/ 1048228 w 3309434"/>
                <a:gd name="connsiteY58" fmla="*/ 2001449 h 3210388"/>
                <a:gd name="connsiteX59" fmla="*/ 1305738 w 3309434"/>
                <a:gd name="connsiteY59" fmla="*/ 1852776 h 3210388"/>
                <a:gd name="connsiteX60" fmla="*/ 1329960 w 3309434"/>
                <a:gd name="connsiteY60" fmla="*/ 1882134 h 3210388"/>
                <a:gd name="connsiteX61" fmla="*/ 1575927 w 3309434"/>
                <a:gd name="connsiteY61" fmla="*/ 2014745 h 3210388"/>
                <a:gd name="connsiteX62" fmla="*/ 1583476 w 3309434"/>
                <a:gd name="connsiteY62" fmla="*/ 2015506 h 3210388"/>
                <a:gd name="connsiteX63" fmla="*/ 1583476 w 3309434"/>
                <a:gd name="connsiteY63" fmla="*/ 2257267 h 3210388"/>
                <a:gd name="connsiteX64" fmla="*/ 1758474 w 3309434"/>
                <a:gd name="connsiteY64" fmla="*/ 2257267 h 3210388"/>
                <a:gd name="connsiteX65" fmla="*/ 1758474 w 3309434"/>
                <a:gd name="connsiteY65" fmla="*/ 2692027 h 3210388"/>
                <a:gd name="connsiteX66" fmla="*/ 1772705 w 3309434"/>
                <a:gd name="connsiteY66" fmla="*/ 2696444 h 3210388"/>
                <a:gd name="connsiteX67" fmla="*/ 1936071 w 3309434"/>
                <a:gd name="connsiteY67" fmla="*/ 2942906 h 3210388"/>
                <a:gd name="connsiteX68" fmla="*/ 1668589 w 3309434"/>
                <a:gd name="connsiteY68" fmla="*/ 3210388 h 3210388"/>
                <a:gd name="connsiteX69" fmla="*/ 1401107 w 3309434"/>
                <a:gd name="connsiteY69" fmla="*/ 2942906 h 3210388"/>
                <a:gd name="connsiteX70" fmla="*/ 1564473 w 3309434"/>
                <a:gd name="connsiteY70" fmla="*/ 2696444 h 3210388"/>
                <a:gd name="connsiteX71" fmla="*/ 1578704 w 3309434"/>
                <a:gd name="connsiteY71" fmla="*/ 2692027 h 3210388"/>
                <a:gd name="connsiteX72" fmla="*/ 1578704 w 3309434"/>
                <a:gd name="connsiteY72" fmla="*/ 2258467 h 3210388"/>
                <a:gd name="connsiteX73" fmla="*/ 659954 w 3309434"/>
                <a:gd name="connsiteY73" fmla="*/ 2258467 h 3210388"/>
                <a:gd name="connsiteX74" fmla="*/ 659913 w 3309434"/>
                <a:gd name="connsiteY74" fmla="*/ 2258475 h 3210388"/>
                <a:gd name="connsiteX75" fmla="*/ 0 w 3309434"/>
                <a:gd name="connsiteY75" fmla="*/ 1598563 h 3210388"/>
                <a:gd name="connsiteX76" fmla="*/ 453504 w 3309434"/>
                <a:gd name="connsiteY76" fmla="*/ 980322 h 3210388"/>
                <a:gd name="connsiteX77" fmla="*/ 420413 w 3309434"/>
                <a:gd name="connsiteY77" fmla="*/ 816422 h 3210388"/>
                <a:gd name="connsiteX78" fmla="*/ 962984 w 3309434"/>
                <a:gd name="connsiteY78" fmla="*/ 273851 h 3210388"/>
                <a:gd name="connsiteX79" fmla="*/ 1385721 w 3309434"/>
                <a:gd name="connsiteY79" fmla="*/ 490734 h 3210388"/>
                <a:gd name="connsiteX80" fmla="*/ 2106918 w 3309434"/>
                <a:gd name="connsiteY80" fmla="*/ 0 h 321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3309434" h="3210388">
                  <a:moveTo>
                    <a:pt x="1673975" y="1257349"/>
                  </a:moveTo>
                  <a:cubicBezTo>
                    <a:pt x="1829040" y="1257349"/>
                    <a:pt x="1954745" y="1383054"/>
                    <a:pt x="1954745" y="1538119"/>
                  </a:cubicBezTo>
                  <a:cubicBezTo>
                    <a:pt x="1954745" y="1693184"/>
                    <a:pt x="1829040" y="1818889"/>
                    <a:pt x="1673975" y="1818889"/>
                  </a:cubicBezTo>
                  <a:cubicBezTo>
                    <a:pt x="1518910" y="1818889"/>
                    <a:pt x="1393205" y="1693184"/>
                    <a:pt x="1393205" y="1538119"/>
                  </a:cubicBezTo>
                  <a:cubicBezTo>
                    <a:pt x="1393205" y="1383054"/>
                    <a:pt x="1518910" y="1257349"/>
                    <a:pt x="1673975" y="1257349"/>
                  </a:cubicBezTo>
                  <a:close/>
                  <a:moveTo>
                    <a:pt x="2106918" y="0"/>
                  </a:moveTo>
                  <a:cubicBezTo>
                    <a:pt x="2536219" y="0"/>
                    <a:pt x="2884238" y="348019"/>
                    <a:pt x="2884238" y="777320"/>
                  </a:cubicBezTo>
                  <a:cubicBezTo>
                    <a:pt x="2884238" y="847731"/>
                    <a:pt x="2874877" y="915954"/>
                    <a:pt x="2854173" y="979964"/>
                  </a:cubicBezTo>
                  <a:cubicBezTo>
                    <a:pt x="3119739" y="1058796"/>
                    <a:pt x="3309434" y="1306528"/>
                    <a:pt x="3309434" y="1598558"/>
                  </a:cubicBezTo>
                  <a:cubicBezTo>
                    <a:pt x="3309434" y="1963016"/>
                    <a:pt x="3013979" y="2258471"/>
                    <a:pt x="2649521" y="2258471"/>
                  </a:cubicBezTo>
                  <a:lnTo>
                    <a:pt x="2649501" y="2258467"/>
                  </a:lnTo>
                  <a:lnTo>
                    <a:pt x="1763246" y="2258467"/>
                  </a:lnTo>
                  <a:lnTo>
                    <a:pt x="1763246" y="2015630"/>
                  </a:lnTo>
                  <a:lnTo>
                    <a:pt x="1772024" y="2014745"/>
                  </a:lnTo>
                  <a:cubicBezTo>
                    <a:pt x="1867036" y="1995303"/>
                    <a:pt x="1951959" y="1948165"/>
                    <a:pt x="2017990" y="1882134"/>
                  </a:cubicBezTo>
                  <a:lnTo>
                    <a:pt x="2052965" y="1839743"/>
                  </a:lnTo>
                  <a:lnTo>
                    <a:pt x="2317440" y="1992438"/>
                  </a:lnTo>
                  <a:lnTo>
                    <a:pt x="2236929" y="2131887"/>
                  </a:lnTo>
                  <a:lnTo>
                    <a:pt x="2574490" y="2048736"/>
                  </a:lnTo>
                  <a:lnTo>
                    <a:pt x="2477721" y="1714823"/>
                  </a:lnTo>
                  <a:lnTo>
                    <a:pt x="2397210" y="1854272"/>
                  </a:lnTo>
                  <a:lnTo>
                    <a:pt x="2130667" y="1700384"/>
                  </a:lnTo>
                  <a:lnTo>
                    <a:pt x="2150601" y="1636168"/>
                  </a:lnTo>
                  <a:cubicBezTo>
                    <a:pt x="2157082" y="1604497"/>
                    <a:pt x="2160485" y="1571706"/>
                    <a:pt x="2160485" y="1538119"/>
                  </a:cubicBezTo>
                  <a:cubicBezTo>
                    <a:pt x="2160485" y="1504533"/>
                    <a:pt x="2157082" y="1471741"/>
                    <a:pt x="2150601" y="1440071"/>
                  </a:cubicBezTo>
                  <a:lnTo>
                    <a:pt x="2127329" y="1365100"/>
                  </a:lnTo>
                  <a:lnTo>
                    <a:pt x="2398569" y="1208499"/>
                  </a:lnTo>
                  <a:lnTo>
                    <a:pt x="2479080" y="1347948"/>
                  </a:lnTo>
                  <a:lnTo>
                    <a:pt x="2575849" y="1014036"/>
                  </a:lnTo>
                  <a:lnTo>
                    <a:pt x="2238288" y="930884"/>
                  </a:lnTo>
                  <a:lnTo>
                    <a:pt x="2318799" y="1070333"/>
                  </a:lnTo>
                  <a:lnTo>
                    <a:pt x="2045877" y="1227905"/>
                  </a:lnTo>
                  <a:lnTo>
                    <a:pt x="2017990" y="1194105"/>
                  </a:lnTo>
                  <a:cubicBezTo>
                    <a:pt x="1951959" y="1128074"/>
                    <a:pt x="1867036" y="1080936"/>
                    <a:pt x="1772024" y="1061493"/>
                  </a:cubicBezTo>
                  <a:lnTo>
                    <a:pt x="1748359" y="1059108"/>
                  </a:lnTo>
                  <a:lnTo>
                    <a:pt x="1748359" y="766561"/>
                  </a:lnTo>
                  <a:lnTo>
                    <a:pt x="1909381" y="766561"/>
                  </a:lnTo>
                  <a:lnTo>
                    <a:pt x="1668589" y="515800"/>
                  </a:lnTo>
                  <a:lnTo>
                    <a:pt x="1427797" y="766561"/>
                  </a:lnTo>
                  <a:lnTo>
                    <a:pt x="1588819" y="766561"/>
                  </a:lnTo>
                  <a:lnTo>
                    <a:pt x="1588819" y="1060194"/>
                  </a:lnTo>
                  <a:lnTo>
                    <a:pt x="1575927" y="1061493"/>
                  </a:lnTo>
                  <a:cubicBezTo>
                    <a:pt x="1480915" y="1080936"/>
                    <a:pt x="1395991" y="1128074"/>
                    <a:pt x="1329960" y="1194105"/>
                  </a:cubicBezTo>
                  <a:lnTo>
                    <a:pt x="1287232" y="1245892"/>
                  </a:lnTo>
                  <a:lnTo>
                    <a:pt x="1026832" y="1095549"/>
                  </a:lnTo>
                  <a:lnTo>
                    <a:pt x="1107343" y="956100"/>
                  </a:lnTo>
                  <a:lnTo>
                    <a:pt x="769782" y="1039252"/>
                  </a:lnTo>
                  <a:lnTo>
                    <a:pt x="866551" y="1373164"/>
                  </a:lnTo>
                  <a:lnTo>
                    <a:pt x="947062" y="1233715"/>
                  </a:lnTo>
                  <a:lnTo>
                    <a:pt x="1213631" y="1387619"/>
                  </a:lnTo>
                  <a:lnTo>
                    <a:pt x="1197349" y="1440071"/>
                  </a:lnTo>
                  <a:cubicBezTo>
                    <a:pt x="1190868" y="1471741"/>
                    <a:pt x="1187465" y="1504533"/>
                    <a:pt x="1187465" y="1538119"/>
                  </a:cubicBezTo>
                  <a:cubicBezTo>
                    <a:pt x="1187465" y="1571706"/>
                    <a:pt x="1190868" y="1604497"/>
                    <a:pt x="1197349" y="1636168"/>
                  </a:cubicBezTo>
                  <a:lnTo>
                    <a:pt x="1222347" y="1716700"/>
                  </a:lnTo>
                  <a:lnTo>
                    <a:pt x="968458" y="1863283"/>
                  </a:lnTo>
                  <a:lnTo>
                    <a:pt x="887947" y="1723834"/>
                  </a:lnTo>
                  <a:lnTo>
                    <a:pt x="791178" y="2057747"/>
                  </a:lnTo>
                  <a:lnTo>
                    <a:pt x="1128739" y="2140898"/>
                  </a:lnTo>
                  <a:lnTo>
                    <a:pt x="1048228" y="2001449"/>
                  </a:lnTo>
                  <a:lnTo>
                    <a:pt x="1305738" y="1852776"/>
                  </a:lnTo>
                  <a:lnTo>
                    <a:pt x="1329960" y="1882134"/>
                  </a:lnTo>
                  <a:cubicBezTo>
                    <a:pt x="1395991" y="1948165"/>
                    <a:pt x="1480915" y="1995303"/>
                    <a:pt x="1575927" y="2014745"/>
                  </a:cubicBezTo>
                  <a:lnTo>
                    <a:pt x="1583476" y="2015506"/>
                  </a:lnTo>
                  <a:lnTo>
                    <a:pt x="1583476" y="2257267"/>
                  </a:lnTo>
                  <a:lnTo>
                    <a:pt x="1758474" y="2257267"/>
                  </a:lnTo>
                  <a:lnTo>
                    <a:pt x="1758474" y="2692027"/>
                  </a:lnTo>
                  <a:lnTo>
                    <a:pt x="1772705" y="2696444"/>
                  </a:lnTo>
                  <a:cubicBezTo>
                    <a:pt x="1868709" y="2737050"/>
                    <a:pt x="1936071" y="2832112"/>
                    <a:pt x="1936071" y="2942906"/>
                  </a:cubicBezTo>
                  <a:cubicBezTo>
                    <a:pt x="1936071" y="3090632"/>
                    <a:pt x="1816315" y="3210388"/>
                    <a:pt x="1668589" y="3210388"/>
                  </a:cubicBezTo>
                  <a:cubicBezTo>
                    <a:pt x="1520863" y="3210388"/>
                    <a:pt x="1401107" y="3090632"/>
                    <a:pt x="1401107" y="2942906"/>
                  </a:cubicBezTo>
                  <a:cubicBezTo>
                    <a:pt x="1401107" y="2832112"/>
                    <a:pt x="1468470" y="2737050"/>
                    <a:pt x="1564473" y="2696444"/>
                  </a:cubicBezTo>
                  <a:lnTo>
                    <a:pt x="1578704" y="2692027"/>
                  </a:lnTo>
                  <a:lnTo>
                    <a:pt x="1578704" y="2258467"/>
                  </a:lnTo>
                  <a:lnTo>
                    <a:pt x="659954" y="2258467"/>
                  </a:lnTo>
                  <a:cubicBezTo>
                    <a:pt x="659942" y="2258475"/>
                    <a:pt x="659925" y="2258475"/>
                    <a:pt x="659913" y="2258475"/>
                  </a:cubicBezTo>
                  <a:cubicBezTo>
                    <a:pt x="295455" y="2258475"/>
                    <a:pt x="0" y="1963020"/>
                    <a:pt x="0" y="1598563"/>
                  </a:cubicBezTo>
                  <a:cubicBezTo>
                    <a:pt x="0" y="1307168"/>
                    <a:pt x="188874" y="1059880"/>
                    <a:pt x="453504" y="980322"/>
                  </a:cubicBezTo>
                  <a:cubicBezTo>
                    <a:pt x="429507" y="930246"/>
                    <a:pt x="420413" y="874397"/>
                    <a:pt x="420413" y="816422"/>
                  </a:cubicBezTo>
                  <a:cubicBezTo>
                    <a:pt x="420413" y="516767"/>
                    <a:pt x="663329" y="273851"/>
                    <a:pt x="962984" y="273851"/>
                  </a:cubicBezTo>
                  <a:cubicBezTo>
                    <a:pt x="1137960" y="273851"/>
                    <a:pt x="1293591" y="356678"/>
                    <a:pt x="1385721" y="490734"/>
                  </a:cubicBezTo>
                  <a:cubicBezTo>
                    <a:pt x="1498567" y="203005"/>
                    <a:pt x="1779037" y="0"/>
                    <a:pt x="2106918" y="0"/>
                  </a:cubicBezTo>
                  <a:close/>
                </a:path>
              </a:pathLst>
            </a:cu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5720" tIns="45718" rIns="45720"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5" name="Traffic Manager Icon"/>
            <p:cNvSpPr>
              <a:spLocks noChangeAspect="1"/>
            </p:cNvSpPr>
            <p:nvPr/>
          </p:nvSpPr>
          <p:spPr>
            <a:xfrm>
              <a:off x="402797" y="5720630"/>
              <a:ext cx="848432" cy="848432"/>
            </a:xfrm>
            <a:custGeom>
              <a:avLst/>
              <a:gdLst>
                <a:gd name="connsiteX0" fmla="*/ 619326 w 2114534"/>
                <a:gd name="connsiteY0" fmla="*/ 0 h 2114534"/>
                <a:gd name="connsiteX1" fmla="*/ 1495208 w 2114534"/>
                <a:gd name="connsiteY1" fmla="*/ 0 h 2114534"/>
                <a:gd name="connsiteX2" fmla="*/ 2114534 w 2114534"/>
                <a:gd name="connsiteY2" fmla="*/ 619326 h 2114534"/>
                <a:gd name="connsiteX3" fmla="*/ 2114534 w 2114534"/>
                <a:gd name="connsiteY3" fmla="*/ 1495208 h 2114534"/>
                <a:gd name="connsiteX4" fmla="*/ 2096995 w 2114534"/>
                <a:gd name="connsiteY4" fmla="*/ 1512747 h 2114534"/>
                <a:gd name="connsiteX5" fmla="*/ 1672823 w 2114534"/>
                <a:gd name="connsiteY5" fmla="*/ 1088575 h 2114534"/>
                <a:gd name="connsiteX6" fmla="*/ 1824272 w 2114534"/>
                <a:gd name="connsiteY6" fmla="*/ 937126 h 2114534"/>
                <a:gd name="connsiteX7" fmla="*/ 1345897 w 2114534"/>
                <a:gd name="connsiteY7" fmla="*/ 927641 h 2114534"/>
                <a:gd name="connsiteX8" fmla="*/ 1355382 w 2114534"/>
                <a:gd name="connsiteY8" fmla="*/ 1406016 h 2114534"/>
                <a:gd name="connsiteX9" fmla="*/ 1506831 w 2114534"/>
                <a:gd name="connsiteY9" fmla="*/ 1254567 h 2114534"/>
                <a:gd name="connsiteX10" fmla="*/ 1931003 w 2114534"/>
                <a:gd name="connsiteY10" fmla="*/ 1678739 h 2114534"/>
                <a:gd name="connsiteX11" fmla="*/ 1559272 w 2114534"/>
                <a:gd name="connsiteY11" fmla="*/ 2050471 h 2114534"/>
                <a:gd name="connsiteX12" fmla="*/ 920323 w 2114534"/>
                <a:gd name="connsiteY12" fmla="*/ 1411522 h 2114534"/>
                <a:gd name="connsiteX13" fmla="*/ 1026249 w 2114534"/>
                <a:gd name="connsiteY13" fmla="*/ 1305596 h 2114534"/>
                <a:gd name="connsiteX14" fmla="*/ 691664 w 2114534"/>
                <a:gd name="connsiteY14" fmla="*/ 1298962 h 2114534"/>
                <a:gd name="connsiteX15" fmla="*/ 698298 w 2114534"/>
                <a:gd name="connsiteY15" fmla="*/ 1633547 h 2114534"/>
                <a:gd name="connsiteX16" fmla="*/ 804224 w 2114534"/>
                <a:gd name="connsiteY16" fmla="*/ 1527621 h 2114534"/>
                <a:gd name="connsiteX17" fmla="*/ 1391138 w 2114534"/>
                <a:gd name="connsiteY17" fmla="*/ 2114534 h 2114534"/>
                <a:gd name="connsiteX18" fmla="*/ 619326 w 2114534"/>
                <a:gd name="connsiteY18" fmla="*/ 2114534 h 2114534"/>
                <a:gd name="connsiteX19" fmla="*/ 0 w 2114534"/>
                <a:gd name="connsiteY19" fmla="*/ 1495208 h 2114534"/>
                <a:gd name="connsiteX20" fmla="*/ 0 w 2114534"/>
                <a:gd name="connsiteY20" fmla="*/ 619326 h 2114534"/>
                <a:gd name="connsiteX21" fmla="*/ 215912 w 2114534"/>
                <a:gd name="connsiteY21" fmla="*/ 403415 h 2114534"/>
                <a:gd name="connsiteX22" fmla="*/ 707126 w 2114534"/>
                <a:gd name="connsiteY22" fmla="*/ 894629 h 2114534"/>
                <a:gd name="connsiteX23" fmla="*/ 482335 w 2114534"/>
                <a:gd name="connsiteY23" fmla="*/ 1119420 h 2114534"/>
                <a:gd name="connsiteX24" fmla="*/ 1192371 w 2114534"/>
                <a:gd name="connsiteY24" fmla="*/ 1133499 h 2114534"/>
                <a:gd name="connsiteX25" fmla="*/ 1178292 w 2114534"/>
                <a:gd name="connsiteY25" fmla="*/ 423462 h 2114534"/>
                <a:gd name="connsiteX26" fmla="*/ 953501 w 2114534"/>
                <a:gd name="connsiteY26" fmla="*/ 648253 h 2114534"/>
                <a:gd name="connsiteX27" fmla="*/ 462287 w 2114534"/>
                <a:gd name="connsiteY27" fmla="*/ 157039 h 21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14534" h="2114534">
                  <a:moveTo>
                    <a:pt x="619326" y="0"/>
                  </a:moveTo>
                  <a:lnTo>
                    <a:pt x="1495208" y="0"/>
                  </a:lnTo>
                  <a:lnTo>
                    <a:pt x="2114534" y="619326"/>
                  </a:lnTo>
                  <a:lnTo>
                    <a:pt x="2114534" y="1495208"/>
                  </a:lnTo>
                  <a:lnTo>
                    <a:pt x="2096995" y="1512747"/>
                  </a:lnTo>
                  <a:lnTo>
                    <a:pt x="1672823" y="1088575"/>
                  </a:lnTo>
                  <a:lnTo>
                    <a:pt x="1824272" y="937126"/>
                  </a:lnTo>
                  <a:lnTo>
                    <a:pt x="1345897" y="927641"/>
                  </a:lnTo>
                  <a:lnTo>
                    <a:pt x="1355382" y="1406016"/>
                  </a:lnTo>
                  <a:lnTo>
                    <a:pt x="1506831" y="1254567"/>
                  </a:lnTo>
                  <a:lnTo>
                    <a:pt x="1931003" y="1678739"/>
                  </a:lnTo>
                  <a:lnTo>
                    <a:pt x="1559272" y="2050471"/>
                  </a:lnTo>
                  <a:lnTo>
                    <a:pt x="920323" y="1411522"/>
                  </a:lnTo>
                  <a:lnTo>
                    <a:pt x="1026249" y="1305596"/>
                  </a:lnTo>
                  <a:lnTo>
                    <a:pt x="691664" y="1298962"/>
                  </a:lnTo>
                  <a:lnTo>
                    <a:pt x="698298" y="1633547"/>
                  </a:lnTo>
                  <a:lnTo>
                    <a:pt x="804224" y="1527621"/>
                  </a:lnTo>
                  <a:lnTo>
                    <a:pt x="1391138" y="2114534"/>
                  </a:lnTo>
                  <a:lnTo>
                    <a:pt x="619326" y="2114534"/>
                  </a:lnTo>
                  <a:lnTo>
                    <a:pt x="0" y="1495208"/>
                  </a:lnTo>
                  <a:lnTo>
                    <a:pt x="0" y="619326"/>
                  </a:lnTo>
                  <a:lnTo>
                    <a:pt x="215912" y="403415"/>
                  </a:lnTo>
                  <a:lnTo>
                    <a:pt x="707126" y="894629"/>
                  </a:lnTo>
                  <a:lnTo>
                    <a:pt x="482335" y="1119420"/>
                  </a:lnTo>
                  <a:lnTo>
                    <a:pt x="1192371" y="1133499"/>
                  </a:lnTo>
                  <a:lnTo>
                    <a:pt x="1178292" y="423462"/>
                  </a:lnTo>
                  <a:lnTo>
                    <a:pt x="953501" y="648253"/>
                  </a:lnTo>
                  <a:lnTo>
                    <a:pt x="462287" y="157039"/>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grpSp>
      <p:grpSp>
        <p:nvGrpSpPr>
          <p:cNvPr id="23" name="Group 22"/>
          <p:cNvGrpSpPr/>
          <p:nvPr/>
        </p:nvGrpSpPr>
        <p:grpSpPr>
          <a:xfrm>
            <a:off x="419760" y="3903698"/>
            <a:ext cx="11215987" cy="927122"/>
            <a:chOff x="419760" y="3920979"/>
            <a:chExt cx="11215987" cy="927122"/>
          </a:xfrm>
        </p:grpSpPr>
        <p:sp>
          <p:nvSpPr>
            <p:cNvPr id="17" name="Networks Icon"/>
            <p:cNvSpPr>
              <a:spLocks noChangeAspect="1"/>
            </p:cNvSpPr>
            <p:nvPr/>
          </p:nvSpPr>
          <p:spPr>
            <a:xfrm>
              <a:off x="10684304" y="4120122"/>
              <a:ext cx="951443" cy="528836"/>
            </a:xfrm>
            <a:custGeom>
              <a:avLst/>
              <a:gdLst>
                <a:gd name="connsiteX0" fmla="*/ 1744898 w 2580805"/>
                <a:gd name="connsiteY0" fmla="*/ 547589 h 1434470"/>
                <a:gd name="connsiteX1" fmla="*/ 1914544 w 2580805"/>
                <a:gd name="connsiteY1" fmla="*/ 717233 h 1434470"/>
                <a:gd name="connsiteX2" fmla="*/ 1744898 w 2580805"/>
                <a:gd name="connsiteY2" fmla="*/ 886877 h 1434470"/>
                <a:gd name="connsiteX3" fmla="*/ 1575253 w 2580805"/>
                <a:gd name="connsiteY3" fmla="*/ 717233 h 1434470"/>
                <a:gd name="connsiteX4" fmla="*/ 1744898 w 2580805"/>
                <a:gd name="connsiteY4" fmla="*/ 547589 h 1434470"/>
                <a:gd name="connsiteX5" fmla="*/ 1290403 w 2580805"/>
                <a:gd name="connsiteY5" fmla="*/ 547589 h 1434470"/>
                <a:gd name="connsiteX6" fmla="*/ 1460047 w 2580805"/>
                <a:gd name="connsiteY6" fmla="*/ 717233 h 1434470"/>
                <a:gd name="connsiteX7" fmla="*/ 1290403 w 2580805"/>
                <a:gd name="connsiteY7" fmla="*/ 886877 h 1434470"/>
                <a:gd name="connsiteX8" fmla="*/ 1120757 w 2580805"/>
                <a:gd name="connsiteY8" fmla="*/ 717233 h 1434470"/>
                <a:gd name="connsiteX9" fmla="*/ 1290403 w 2580805"/>
                <a:gd name="connsiteY9" fmla="*/ 547589 h 1434470"/>
                <a:gd name="connsiteX10" fmla="*/ 835907 w 2580805"/>
                <a:gd name="connsiteY10" fmla="*/ 547589 h 1434470"/>
                <a:gd name="connsiteX11" fmla="*/ 1005551 w 2580805"/>
                <a:gd name="connsiteY11" fmla="*/ 717233 h 1434470"/>
                <a:gd name="connsiteX12" fmla="*/ 835906 w 2580805"/>
                <a:gd name="connsiteY12" fmla="*/ 886877 h 1434470"/>
                <a:gd name="connsiteX13" fmla="*/ 666261 w 2580805"/>
                <a:gd name="connsiteY13" fmla="*/ 717233 h 1434470"/>
                <a:gd name="connsiteX14" fmla="*/ 835907 w 2580805"/>
                <a:gd name="connsiteY14" fmla="*/ 547589 h 1434470"/>
                <a:gd name="connsiteX15" fmla="*/ 1863569 w 2580805"/>
                <a:gd name="connsiteY15" fmla="*/ 5 h 1434470"/>
                <a:gd name="connsiteX16" fmla="*/ 2580805 w 2580805"/>
                <a:gd name="connsiteY16" fmla="*/ 717241 h 1434470"/>
                <a:gd name="connsiteX17" fmla="*/ 1863576 w 2580805"/>
                <a:gd name="connsiteY17" fmla="*/ 1434470 h 1434470"/>
                <a:gd name="connsiteX18" fmla="*/ 1756750 w 2580805"/>
                <a:gd name="connsiteY18" fmla="*/ 1327645 h 1434470"/>
                <a:gd name="connsiteX19" fmla="*/ 2367165 w 2580805"/>
                <a:gd name="connsiteY19" fmla="*/ 717230 h 1434470"/>
                <a:gd name="connsiteX20" fmla="*/ 1756754 w 2580805"/>
                <a:gd name="connsiteY20" fmla="*/ 106819 h 1434470"/>
                <a:gd name="connsiteX21" fmla="*/ 717236 w 2580805"/>
                <a:gd name="connsiteY21" fmla="*/ 0 h 1434470"/>
                <a:gd name="connsiteX22" fmla="*/ 824051 w 2580805"/>
                <a:gd name="connsiteY22" fmla="*/ 106815 h 1434470"/>
                <a:gd name="connsiteX23" fmla="*/ 213640 w 2580805"/>
                <a:gd name="connsiteY23" fmla="*/ 717226 h 1434470"/>
                <a:gd name="connsiteX24" fmla="*/ 824054 w 2580805"/>
                <a:gd name="connsiteY24" fmla="*/ 1327640 h 1434470"/>
                <a:gd name="connsiteX25" fmla="*/ 717229 w 2580805"/>
                <a:gd name="connsiteY25" fmla="*/ 1434465 h 1434470"/>
                <a:gd name="connsiteX26" fmla="*/ 0 w 2580805"/>
                <a:gd name="connsiteY26" fmla="*/ 717236 h 1434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80805" h="1434470">
                  <a:moveTo>
                    <a:pt x="1744898" y="547589"/>
                  </a:moveTo>
                  <a:cubicBezTo>
                    <a:pt x="1838590" y="547589"/>
                    <a:pt x="1914543" y="623541"/>
                    <a:pt x="1914544" y="717233"/>
                  </a:cubicBezTo>
                  <a:cubicBezTo>
                    <a:pt x="1914543" y="810926"/>
                    <a:pt x="1838590" y="886877"/>
                    <a:pt x="1744898" y="886877"/>
                  </a:cubicBezTo>
                  <a:cubicBezTo>
                    <a:pt x="1651207" y="886877"/>
                    <a:pt x="1575253" y="810925"/>
                    <a:pt x="1575253" y="717233"/>
                  </a:cubicBezTo>
                  <a:cubicBezTo>
                    <a:pt x="1575253" y="623541"/>
                    <a:pt x="1651207" y="547589"/>
                    <a:pt x="1744898" y="547589"/>
                  </a:cubicBezTo>
                  <a:close/>
                  <a:moveTo>
                    <a:pt x="1290403" y="547589"/>
                  </a:moveTo>
                  <a:cubicBezTo>
                    <a:pt x="1384094" y="547589"/>
                    <a:pt x="1460047" y="623541"/>
                    <a:pt x="1460047" y="717233"/>
                  </a:cubicBezTo>
                  <a:cubicBezTo>
                    <a:pt x="1460047" y="810926"/>
                    <a:pt x="1384094" y="886877"/>
                    <a:pt x="1290403" y="886877"/>
                  </a:cubicBezTo>
                  <a:cubicBezTo>
                    <a:pt x="1196710" y="886877"/>
                    <a:pt x="1120757" y="810925"/>
                    <a:pt x="1120757" y="717233"/>
                  </a:cubicBezTo>
                  <a:cubicBezTo>
                    <a:pt x="1120757" y="623542"/>
                    <a:pt x="1196710" y="547589"/>
                    <a:pt x="1290403" y="547589"/>
                  </a:cubicBezTo>
                  <a:close/>
                  <a:moveTo>
                    <a:pt x="835907" y="547589"/>
                  </a:moveTo>
                  <a:cubicBezTo>
                    <a:pt x="929599" y="547589"/>
                    <a:pt x="1005552" y="623541"/>
                    <a:pt x="1005551" y="717233"/>
                  </a:cubicBezTo>
                  <a:cubicBezTo>
                    <a:pt x="1005551" y="810925"/>
                    <a:pt x="929599" y="886877"/>
                    <a:pt x="835906" y="886877"/>
                  </a:cubicBezTo>
                  <a:cubicBezTo>
                    <a:pt x="742214" y="886877"/>
                    <a:pt x="666261" y="810925"/>
                    <a:pt x="666261" y="717233"/>
                  </a:cubicBezTo>
                  <a:cubicBezTo>
                    <a:pt x="666261" y="623542"/>
                    <a:pt x="742214" y="547589"/>
                    <a:pt x="835907" y="547589"/>
                  </a:cubicBezTo>
                  <a:close/>
                  <a:moveTo>
                    <a:pt x="1863569" y="5"/>
                  </a:moveTo>
                  <a:lnTo>
                    <a:pt x="2580805" y="717241"/>
                  </a:lnTo>
                  <a:lnTo>
                    <a:pt x="1863576" y="1434470"/>
                  </a:lnTo>
                  <a:lnTo>
                    <a:pt x="1756750" y="1327645"/>
                  </a:lnTo>
                  <a:lnTo>
                    <a:pt x="2367165" y="717230"/>
                  </a:lnTo>
                  <a:lnTo>
                    <a:pt x="1756754" y="106819"/>
                  </a:lnTo>
                  <a:close/>
                  <a:moveTo>
                    <a:pt x="717236" y="0"/>
                  </a:moveTo>
                  <a:lnTo>
                    <a:pt x="824051" y="106815"/>
                  </a:lnTo>
                  <a:lnTo>
                    <a:pt x="213640" y="717226"/>
                  </a:lnTo>
                  <a:lnTo>
                    <a:pt x="824054" y="1327640"/>
                  </a:lnTo>
                  <a:lnTo>
                    <a:pt x="717229" y="1434465"/>
                  </a:lnTo>
                  <a:lnTo>
                    <a:pt x="0" y="717236"/>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sp>
          <p:nvSpPr>
            <p:cNvPr id="11" name="Service Bus Icon"/>
            <p:cNvSpPr>
              <a:spLocks noChangeAspect="1"/>
            </p:cNvSpPr>
            <p:nvPr/>
          </p:nvSpPr>
          <p:spPr>
            <a:xfrm>
              <a:off x="419760" y="3920979"/>
              <a:ext cx="814506" cy="927122"/>
            </a:xfrm>
            <a:custGeom>
              <a:avLst/>
              <a:gdLst>
                <a:gd name="connsiteX0" fmla="*/ 109937 w 393631"/>
                <a:gd name="connsiteY0" fmla="*/ 255147 h 448056"/>
                <a:gd name="connsiteX1" fmla="*/ 159550 w 393631"/>
                <a:gd name="connsiteY1" fmla="*/ 255147 h 448056"/>
                <a:gd name="connsiteX2" fmla="*/ 159550 w 393631"/>
                <a:gd name="connsiteY2" fmla="*/ 356612 h 448056"/>
                <a:gd name="connsiteX3" fmla="*/ 193061 w 393631"/>
                <a:gd name="connsiteY3" fmla="*/ 356612 h 448056"/>
                <a:gd name="connsiteX4" fmla="*/ 134430 w 393631"/>
                <a:gd name="connsiteY4" fmla="*/ 448056 h 448056"/>
                <a:gd name="connsiteX5" fmla="*/ 75800 w 393631"/>
                <a:gd name="connsiteY5" fmla="*/ 356612 h 448056"/>
                <a:gd name="connsiteX6" fmla="*/ 109937 w 393631"/>
                <a:gd name="connsiteY6" fmla="*/ 356612 h 448056"/>
                <a:gd name="connsiteX7" fmla="*/ 85131 w 393631"/>
                <a:gd name="connsiteY7" fmla="*/ 207227 h 448056"/>
                <a:gd name="connsiteX8" fmla="*/ 197505 w 393631"/>
                <a:gd name="connsiteY8" fmla="*/ 207227 h 448056"/>
                <a:gd name="connsiteX9" fmla="*/ 197505 w 393631"/>
                <a:gd name="connsiteY9" fmla="*/ 233451 h 448056"/>
                <a:gd name="connsiteX10" fmla="*/ 85131 w 393631"/>
                <a:gd name="connsiteY10" fmla="*/ 233451 h 448056"/>
                <a:gd name="connsiteX11" fmla="*/ 85131 w 393631"/>
                <a:gd name="connsiteY11" fmla="*/ 170997 h 448056"/>
                <a:gd name="connsiteX12" fmla="*/ 197505 w 393631"/>
                <a:gd name="connsiteY12" fmla="*/ 170997 h 448056"/>
                <a:gd name="connsiteX13" fmla="*/ 197505 w 393631"/>
                <a:gd name="connsiteY13" fmla="*/ 197220 h 448056"/>
                <a:gd name="connsiteX14" fmla="*/ 85131 w 393631"/>
                <a:gd name="connsiteY14" fmla="*/ 197220 h 448056"/>
                <a:gd name="connsiteX15" fmla="*/ 85131 w 393631"/>
                <a:gd name="connsiteY15" fmla="*/ 134440 h 448056"/>
                <a:gd name="connsiteX16" fmla="*/ 197505 w 393631"/>
                <a:gd name="connsiteY16" fmla="*/ 134440 h 448056"/>
                <a:gd name="connsiteX17" fmla="*/ 197505 w 393631"/>
                <a:gd name="connsiteY17" fmla="*/ 160663 h 448056"/>
                <a:gd name="connsiteX18" fmla="*/ 85131 w 393631"/>
                <a:gd name="connsiteY18" fmla="*/ 160663 h 448056"/>
                <a:gd name="connsiteX19" fmla="*/ 184780 w 393631"/>
                <a:gd name="connsiteY19" fmla="*/ 33581 h 448056"/>
                <a:gd name="connsiteX20" fmla="*/ 306050 w 393631"/>
                <a:gd name="connsiteY20" fmla="*/ 165478 h 448056"/>
                <a:gd name="connsiteX21" fmla="*/ 306020 w 393631"/>
                <a:gd name="connsiteY21" fmla="*/ 182421 h 448056"/>
                <a:gd name="connsiteX22" fmla="*/ 323294 w 393631"/>
                <a:gd name="connsiteY22" fmla="*/ 182360 h 448056"/>
                <a:gd name="connsiteX23" fmla="*/ 323488 w 393631"/>
                <a:gd name="connsiteY23" fmla="*/ 182529 h 448056"/>
                <a:gd name="connsiteX24" fmla="*/ 323884 w 393631"/>
                <a:gd name="connsiteY24" fmla="*/ 182479 h 448056"/>
                <a:gd name="connsiteX25" fmla="*/ 392213 w 393631"/>
                <a:gd name="connsiteY25" fmla="*/ 238169 h 448056"/>
                <a:gd name="connsiteX26" fmla="*/ 393429 w 393631"/>
                <a:gd name="connsiteY26" fmla="*/ 250233 h 448056"/>
                <a:gd name="connsiteX27" fmla="*/ 393631 w 393631"/>
                <a:gd name="connsiteY27" fmla="*/ 250276 h 448056"/>
                <a:gd name="connsiteX28" fmla="*/ 393630 w 393631"/>
                <a:gd name="connsiteY28" fmla="*/ 331260 h 448056"/>
                <a:gd name="connsiteX29" fmla="*/ 344017 w 393631"/>
                <a:gd name="connsiteY29" fmla="*/ 331260 h 448056"/>
                <a:gd name="connsiteX30" fmla="*/ 184779 w 393631"/>
                <a:gd name="connsiteY30" fmla="*/ 331260 h 448056"/>
                <a:gd name="connsiteX31" fmla="*/ 184779 w 393631"/>
                <a:gd name="connsiteY31" fmla="*/ 281647 h 448056"/>
                <a:gd name="connsiteX32" fmla="*/ 343713 w 393631"/>
                <a:gd name="connsiteY32" fmla="*/ 281647 h 448056"/>
                <a:gd name="connsiteX33" fmla="*/ 343607 w 393631"/>
                <a:gd name="connsiteY33" fmla="*/ 274792 h 448056"/>
                <a:gd name="connsiteX34" fmla="*/ 343896 w 393631"/>
                <a:gd name="connsiteY34" fmla="*/ 272497 h 448056"/>
                <a:gd name="connsiteX35" fmla="*/ 311588 w 393631"/>
                <a:gd name="connsiteY35" fmla="*/ 232857 h 448056"/>
                <a:gd name="connsiteX36" fmla="*/ 306587 w 393631"/>
                <a:gd name="connsiteY36" fmla="*/ 232353 h 448056"/>
                <a:gd name="connsiteX37" fmla="*/ 306020 w 393631"/>
                <a:gd name="connsiteY37" fmla="*/ 232034 h 448056"/>
                <a:gd name="connsiteX38" fmla="*/ 256407 w 393631"/>
                <a:gd name="connsiteY38" fmla="*/ 232034 h 448056"/>
                <a:gd name="connsiteX39" fmla="*/ 256407 w 393631"/>
                <a:gd name="connsiteY39" fmla="*/ 232034 h 448056"/>
                <a:gd name="connsiteX40" fmla="*/ 256407 w 393631"/>
                <a:gd name="connsiteY40" fmla="*/ 185664 h 448056"/>
                <a:gd name="connsiteX41" fmla="*/ 256224 w 393631"/>
                <a:gd name="connsiteY41" fmla="*/ 169895 h 448056"/>
                <a:gd name="connsiteX42" fmla="*/ 184780 w 393631"/>
                <a:gd name="connsiteY42" fmla="*/ 82923 h 448056"/>
                <a:gd name="connsiteX43" fmla="*/ 0 w 393631"/>
                <a:gd name="connsiteY43" fmla="*/ 0 h 448056"/>
                <a:gd name="connsiteX44" fmla="*/ 159659 w 393631"/>
                <a:gd name="connsiteY44" fmla="*/ 0 h 448056"/>
                <a:gd name="connsiteX45" fmla="*/ 159659 w 393631"/>
                <a:gd name="connsiteY45" fmla="*/ 49613 h 448056"/>
                <a:gd name="connsiteX46" fmla="*/ 159237 w 393631"/>
                <a:gd name="connsiteY46" fmla="*/ 49613 h 448056"/>
                <a:gd name="connsiteX47" fmla="*/ 159237 w 393631"/>
                <a:gd name="connsiteY47" fmla="*/ 110480 h 448056"/>
                <a:gd name="connsiteX48" fmla="*/ 109624 w 393631"/>
                <a:gd name="connsiteY48" fmla="*/ 110480 h 448056"/>
                <a:gd name="connsiteX49" fmla="*/ 109624 w 393631"/>
                <a:gd name="connsiteY49" fmla="*/ 49613 h 448056"/>
                <a:gd name="connsiteX50" fmla="*/ 49613 w 393631"/>
                <a:gd name="connsiteY50" fmla="*/ 49613 h 448056"/>
                <a:gd name="connsiteX51" fmla="*/ 49613 w 393631"/>
                <a:gd name="connsiteY51" fmla="*/ 281647 h 448056"/>
                <a:gd name="connsiteX52" fmla="*/ 84708 w 393631"/>
                <a:gd name="connsiteY52" fmla="*/ 281647 h 448056"/>
                <a:gd name="connsiteX53" fmla="*/ 84708 w 393631"/>
                <a:gd name="connsiteY53" fmla="*/ 331260 h 448056"/>
                <a:gd name="connsiteX54" fmla="*/ 49613 w 393631"/>
                <a:gd name="connsiteY54" fmla="*/ 331260 h 448056"/>
                <a:gd name="connsiteX55" fmla="*/ 49613 w 393631"/>
                <a:gd name="connsiteY55" fmla="*/ 331261 h 448056"/>
                <a:gd name="connsiteX56" fmla="*/ 0 w 393631"/>
                <a:gd name="connsiteY56" fmla="*/ 331261 h 448056"/>
                <a:gd name="connsiteX57" fmla="*/ 0 w 393631"/>
                <a:gd name="connsiteY57" fmla="*/ 49613 h 44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93631" h="448056">
                  <a:moveTo>
                    <a:pt x="109937" y="255147"/>
                  </a:moveTo>
                  <a:lnTo>
                    <a:pt x="159550" y="255147"/>
                  </a:lnTo>
                  <a:lnTo>
                    <a:pt x="159550" y="356612"/>
                  </a:lnTo>
                  <a:lnTo>
                    <a:pt x="193061" y="356612"/>
                  </a:lnTo>
                  <a:lnTo>
                    <a:pt x="134430" y="448056"/>
                  </a:lnTo>
                  <a:lnTo>
                    <a:pt x="75800" y="356612"/>
                  </a:lnTo>
                  <a:lnTo>
                    <a:pt x="109937" y="356612"/>
                  </a:lnTo>
                  <a:close/>
                  <a:moveTo>
                    <a:pt x="85131" y="207227"/>
                  </a:moveTo>
                  <a:lnTo>
                    <a:pt x="197505" y="207227"/>
                  </a:lnTo>
                  <a:lnTo>
                    <a:pt x="197505" y="233451"/>
                  </a:lnTo>
                  <a:lnTo>
                    <a:pt x="85131" y="233451"/>
                  </a:lnTo>
                  <a:close/>
                  <a:moveTo>
                    <a:pt x="85131" y="170997"/>
                  </a:moveTo>
                  <a:lnTo>
                    <a:pt x="197505" y="170997"/>
                  </a:lnTo>
                  <a:lnTo>
                    <a:pt x="197505" y="197220"/>
                  </a:lnTo>
                  <a:lnTo>
                    <a:pt x="85131" y="197220"/>
                  </a:lnTo>
                  <a:close/>
                  <a:moveTo>
                    <a:pt x="85131" y="134440"/>
                  </a:moveTo>
                  <a:lnTo>
                    <a:pt x="197505" y="134440"/>
                  </a:lnTo>
                  <a:lnTo>
                    <a:pt x="197505" y="160663"/>
                  </a:lnTo>
                  <a:lnTo>
                    <a:pt x="85131" y="160663"/>
                  </a:lnTo>
                  <a:close/>
                  <a:moveTo>
                    <a:pt x="184780" y="33581"/>
                  </a:moveTo>
                  <a:cubicBezTo>
                    <a:pt x="261578" y="34045"/>
                    <a:pt x="305265" y="121522"/>
                    <a:pt x="306050" y="165478"/>
                  </a:cubicBezTo>
                  <a:lnTo>
                    <a:pt x="306020" y="182421"/>
                  </a:lnTo>
                  <a:cubicBezTo>
                    <a:pt x="316588" y="182400"/>
                    <a:pt x="312726" y="182381"/>
                    <a:pt x="323294" y="182360"/>
                  </a:cubicBezTo>
                  <a:lnTo>
                    <a:pt x="323488" y="182529"/>
                  </a:lnTo>
                  <a:cubicBezTo>
                    <a:pt x="323620" y="182512"/>
                    <a:pt x="323752" y="182496"/>
                    <a:pt x="323884" y="182479"/>
                  </a:cubicBezTo>
                  <a:cubicBezTo>
                    <a:pt x="357589" y="182479"/>
                    <a:pt x="385710" y="206387"/>
                    <a:pt x="392213" y="238169"/>
                  </a:cubicBezTo>
                  <a:lnTo>
                    <a:pt x="393429" y="250233"/>
                  </a:lnTo>
                  <a:lnTo>
                    <a:pt x="393631" y="250276"/>
                  </a:lnTo>
                  <a:lnTo>
                    <a:pt x="393630" y="331260"/>
                  </a:lnTo>
                  <a:lnTo>
                    <a:pt x="344017" y="331260"/>
                  </a:lnTo>
                  <a:lnTo>
                    <a:pt x="184779" y="331260"/>
                  </a:lnTo>
                  <a:lnTo>
                    <a:pt x="184779" y="281647"/>
                  </a:lnTo>
                  <a:lnTo>
                    <a:pt x="343713" y="281647"/>
                  </a:lnTo>
                  <a:lnTo>
                    <a:pt x="343607" y="274792"/>
                  </a:lnTo>
                  <a:lnTo>
                    <a:pt x="343896" y="272497"/>
                  </a:lnTo>
                  <a:cubicBezTo>
                    <a:pt x="343896" y="252944"/>
                    <a:pt x="330026" y="236630"/>
                    <a:pt x="311588" y="232857"/>
                  </a:cubicBezTo>
                  <a:lnTo>
                    <a:pt x="306587" y="232353"/>
                  </a:lnTo>
                  <a:lnTo>
                    <a:pt x="306020" y="232034"/>
                  </a:lnTo>
                  <a:cubicBezTo>
                    <a:pt x="289483" y="232034"/>
                    <a:pt x="272945" y="232034"/>
                    <a:pt x="256407" y="232034"/>
                  </a:cubicBezTo>
                  <a:lnTo>
                    <a:pt x="256407" y="232034"/>
                  </a:lnTo>
                  <a:lnTo>
                    <a:pt x="256407" y="185664"/>
                  </a:lnTo>
                  <a:lnTo>
                    <a:pt x="256224" y="169895"/>
                  </a:lnTo>
                  <a:cubicBezTo>
                    <a:pt x="255813" y="119010"/>
                    <a:pt x="206943" y="83044"/>
                    <a:pt x="184780" y="82923"/>
                  </a:cubicBezTo>
                  <a:close/>
                  <a:moveTo>
                    <a:pt x="0" y="0"/>
                  </a:moveTo>
                  <a:lnTo>
                    <a:pt x="159659" y="0"/>
                  </a:lnTo>
                  <a:lnTo>
                    <a:pt x="159659" y="49613"/>
                  </a:lnTo>
                  <a:lnTo>
                    <a:pt x="159237" y="49613"/>
                  </a:lnTo>
                  <a:lnTo>
                    <a:pt x="159237" y="110480"/>
                  </a:lnTo>
                  <a:lnTo>
                    <a:pt x="109624" y="110480"/>
                  </a:lnTo>
                  <a:lnTo>
                    <a:pt x="109624" y="49613"/>
                  </a:lnTo>
                  <a:lnTo>
                    <a:pt x="49613" y="49613"/>
                  </a:lnTo>
                  <a:lnTo>
                    <a:pt x="49613" y="281647"/>
                  </a:lnTo>
                  <a:lnTo>
                    <a:pt x="84708" y="281647"/>
                  </a:lnTo>
                  <a:lnTo>
                    <a:pt x="84708" y="331260"/>
                  </a:lnTo>
                  <a:lnTo>
                    <a:pt x="49613" y="331260"/>
                  </a:lnTo>
                  <a:lnTo>
                    <a:pt x="49613" y="331261"/>
                  </a:lnTo>
                  <a:lnTo>
                    <a:pt x="0" y="331261"/>
                  </a:lnTo>
                  <a:lnTo>
                    <a:pt x="0" y="49613"/>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grpSp>
      <p:grpSp>
        <p:nvGrpSpPr>
          <p:cNvPr id="22" name="Group 21"/>
          <p:cNvGrpSpPr/>
          <p:nvPr/>
        </p:nvGrpSpPr>
        <p:grpSpPr>
          <a:xfrm>
            <a:off x="408785" y="2145922"/>
            <a:ext cx="11140914" cy="904043"/>
            <a:chOff x="408785" y="2160606"/>
            <a:chExt cx="11140914" cy="904043"/>
          </a:xfrm>
        </p:grpSpPr>
        <p:sp>
          <p:nvSpPr>
            <p:cNvPr id="14" name="Media Services Icon"/>
            <p:cNvSpPr>
              <a:spLocks noChangeAspect="1"/>
            </p:cNvSpPr>
            <p:nvPr/>
          </p:nvSpPr>
          <p:spPr>
            <a:xfrm>
              <a:off x="10770352" y="2160606"/>
              <a:ext cx="779347" cy="904043"/>
            </a:xfrm>
            <a:custGeom>
              <a:avLst/>
              <a:gdLst>
                <a:gd name="connsiteX0" fmla="*/ 0 w 2757610"/>
                <a:gd name="connsiteY0" fmla="*/ 1770686 h 3198830"/>
                <a:gd name="connsiteX1" fmla="*/ 342940 w 2757610"/>
                <a:gd name="connsiteY1" fmla="*/ 1770686 h 3198830"/>
                <a:gd name="connsiteX2" fmla="*/ 347071 w 2757610"/>
                <a:gd name="connsiteY2" fmla="*/ 1811658 h 3198830"/>
                <a:gd name="connsiteX3" fmla="*/ 1378805 w 2757610"/>
                <a:gd name="connsiteY3" fmla="*/ 2652545 h 3198830"/>
                <a:gd name="connsiteX4" fmla="*/ 2410539 w 2757610"/>
                <a:gd name="connsiteY4" fmla="*/ 1811658 h 3198830"/>
                <a:gd name="connsiteX5" fmla="*/ 2414669 w 2757610"/>
                <a:gd name="connsiteY5" fmla="*/ 1770686 h 3198830"/>
                <a:gd name="connsiteX6" fmla="*/ 2757610 w 2757610"/>
                <a:gd name="connsiteY6" fmla="*/ 1770686 h 3198830"/>
                <a:gd name="connsiteX7" fmla="*/ 2757610 w 2757610"/>
                <a:gd name="connsiteY7" fmla="*/ 2394324 h 3198830"/>
                <a:gd name="connsiteX8" fmla="*/ 1378805 w 2757610"/>
                <a:gd name="connsiteY8" fmla="*/ 3198830 h 3198830"/>
                <a:gd name="connsiteX9" fmla="*/ 0 w 2757610"/>
                <a:gd name="connsiteY9" fmla="*/ 2394324 h 3198830"/>
                <a:gd name="connsiteX10" fmla="*/ 1135257 w 2757610"/>
                <a:gd name="connsiteY10" fmla="*/ 1183744 h 3198830"/>
                <a:gd name="connsiteX11" fmla="*/ 1135257 w 2757610"/>
                <a:gd name="connsiteY11" fmla="*/ 2015086 h 3198830"/>
                <a:gd name="connsiteX12" fmla="*/ 1761253 w 2757610"/>
                <a:gd name="connsiteY12" fmla="*/ 1599415 h 3198830"/>
                <a:gd name="connsiteX13" fmla="*/ 1378805 w 2757610"/>
                <a:gd name="connsiteY13" fmla="*/ 852338 h 3198830"/>
                <a:gd name="connsiteX14" fmla="*/ 2125882 w 2757610"/>
                <a:gd name="connsiteY14" fmla="*/ 1599415 h 3198830"/>
                <a:gd name="connsiteX15" fmla="*/ 1378805 w 2757610"/>
                <a:gd name="connsiteY15" fmla="*/ 2346492 h 3198830"/>
                <a:gd name="connsiteX16" fmla="*/ 631728 w 2757610"/>
                <a:gd name="connsiteY16" fmla="*/ 1599415 h 3198830"/>
                <a:gd name="connsiteX17" fmla="*/ 1378805 w 2757610"/>
                <a:gd name="connsiteY17" fmla="*/ 852338 h 3198830"/>
                <a:gd name="connsiteX18" fmla="*/ 1378805 w 2757610"/>
                <a:gd name="connsiteY18" fmla="*/ 0 h 3198830"/>
                <a:gd name="connsiteX19" fmla="*/ 2757610 w 2757610"/>
                <a:gd name="connsiteY19" fmla="*/ 804506 h 3198830"/>
                <a:gd name="connsiteX20" fmla="*/ 2757610 w 2757610"/>
                <a:gd name="connsiteY20" fmla="*/ 1428144 h 3198830"/>
                <a:gd name="connsiteX21" fmla="*/ 2414669 w 2757610"/>
                <a:gd name="connsiteY21" fmla="*/ 1428144 h 3198830"/>
                <a:gd name="connsiteX22" fmla="*/ 2410539 w 2757610"/>
                <a:gd name="connsiteY22" fmla="*/ 1387173 h 3198830"/>
                <a:gd name="connsiteX23" fmla="*/ 1378805 w 2757610"/>
                <a:gd name="connsiteY23" fmla="*/ 546285 h 3198830"/>
                <a:gd name="connsiteX24" fmla="*/ 347071 w 2757610"/>
                <a:gd name="connsiteY24" fmla="*/ 1387173 h 3198830"/>
                <a:gd name="connsiteX25" fmla="*/ 342940 w 2757610"/>
                <a:gd name="connsiteY25" fmla="*/ 1428144 h 3198830"/>
                <a:gd name="connsiteX26" fmla="*/ 0 w 2757610"/>
                <a:gd name="connsiteY26" fmla="*/ 1428144 h 3198830"/>
                <a:gd name="connsiteX27" fmla="*/ 0 w 2757610"/>
                <a:gd name="connsiteY27" fmla="*/ 804506 h 319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757610" h="3198830">
                  <a:moveTo>
                    <a:pt x="0" y="1770686"/>
                  </a:moveTo>
                  <a:lnTo>
                    <a:pt x="342940" y="1770686"/>
                  </a:lnTo>
                  <a:lnTo>
                    <a:pt x="347071" y="1811658"/>
                  </a:lnTo>
                  <a:cubicBezTo>
                    <a:pt x="445271" y="2291551"/>
                    <a:pt x="869880" y="2652545"/>
                    <a:pt x="1378805" y="2652545"/>
                  </a:cubicBezTo>
                  <a:cubicBezTo>
                    <a:pt x="1887729" y="2652545"/>
                    <a:pt x="2312339" y="2291551"/>
                    <a:pt x="2410539" y="1811658"/>
                  </a:cubicBezTo>
                  <a:lnTo>
                    <a:pt x="2414669" y="1770686"/>
                  </a:lnTo>
                  <a:lnTo>
                    <a:pt x="2757610" y="1770686"/>
                  </a:lnTo>
                  <a:lnTo>
                    <a:pt x="2757610" y="2394324"/>
                  </a:lnTo>
                  <a:lnTo>
                    <a:pt x="1378805" y="3198830"/>
                  </a:lnTo>
                  <a:lnTo>
                    <a:pt x="0" y="2394324"/>
                  </a:lnTo>
                  <a:close/>
                  <a:moveTo>
                    <a:pt x="1135257" y="1183744"/>
                  </a:moveTo>
                  <a:lnTo>
                    <a:pt x="1135257" y="2015086"/>
                  </a:lnTo>
                  <a:lnTo>
                    <a:pt x="1761253" y="1599415"/>
                  </a:lnTo>
                  <a:close/>
                  <a:moveTo>
                    <a:pt x="1378805" y="852338"/>
                  </a:moveTo>
                  <a:cubicBezTo>
                    <a:pt x="1791404" y="852338"/>
                    <a:pt x="2125882" y="1186816"/>
                    <a:pt x="2125882" y="1599415"/>
                  </a:cubicBezTo>
                  <a:cubicBezTo>
                    <a:pt x="2125882" y="2012014"/>
                    <a:pt x="1791404" y="2346492"/>
                    <a:pt x="1378805" y="2346492"/>
                  </a:cubicBezTo>
                  <a:cubicBezTo>
                    <a:pt x="966206" y="2346492"/>
                    <a:pt x="631728" y="2012014"/>
                    <a:pt x="631728" y="1599415"/>
                  </a:cubicBezTo>
                  <a:cubicBezTo>
                    <a:pt x="631728" y="1186816"/>
                    <a:pt x="966206" y="852338"/>
                    <a:pt x="1378805" y="852338"/>
                  </a:cubicBezTo>
                  <a:close/>
                  <a:moveTo>
                    <a:pt x="1378805" y="0"/>
                  </a:moveTo>
                  <a:lnTo>
                    <a:pt x="2757610" y="804506"/>
                  </a:lnTo>
                  <a:lnTo>
                    <a:pt x="2757610" y="1428144"/>
                  </a:lnTo>
                  <a:lnTo>
                    <a:pt x="2414669" y="1428144"/>
                  </a:lnTo>
                  <a:lnTo>
                    <a:pt x="2410539" y="1387173"/>
                  </a:lnTo>
                  <a:cubicBezTo>
                    <a:pt x="2312339" y="907279"/>
                    <a:pt x="1887729" y="546285"/>
                    <a:pt x="1378805" y="546285"/>
                  </a:cubicBezTo>
                  <a:cubicBezTo>
                    <a:pt x="869880" y="546285"/>
                    <a:pt x="445271" y="907279"/>
                    <a:pt x="347071" y="1387173"/>
                  </a:cubicBezTo>
                  <a:lnTo>
                    <a:pt x="342940" y="1428144"/>
                  </a:lnTo>
                  <a:lnTo>
                    <a:pt x="0" y="1428144"/>
                  </a:lnTo>
                  <a:lnTo>
                    <a:pt x="0" y="804506"/>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sp>
          <p:nvSpPr>
            <p:cNvPr id="19" name="Cache Icon"/>
            <p:cNvSpPr>
              <a:spLocks noChangeAspect="1"/>
            </p:cNvSpPr>
            <p:nvPr/>
          </p:nvSpPr>
          <p:spPr>
            <a:xfrm>
              <a:off x="408785" y="2194399"/>
              <a:ext cx="836456" cy="836456"/>
            </a:xfrm>
            <a:custGeom>
              <a:avLst/>
              <a:gdLst>
                <a:gd name="connsiteX0" fmla="*/ 3232149 w 6464300"/>
                <a:gd name="connsiteY0" fmla="*/ 2851149 h 6464300"/>
                <a:gd name="connsiteX1" fmla="*/ 3613150 w 6464300"/>
                <a:gd name="connsiteY1" fmla="*/ 3232150 h 6464300"/>
                <a:gd name="connsiteX2" fmla="*/ 3612719 w 6464300"/>
                <a:gd name="connsiteY2" fmla="*/ 3236429 h 6464300"/>
                <a:gd name="connsiteX3" fmla="*/ 4316291 w 6464300"/>
                <a:gd name="connsiteY3" fmla="*/ 3940001 h 6464300"/>
                <a:gd name="connsiteX4" fmla="*/ 4371201 w 6464300"/>
                <a:gd name="connsiteY4" fmla="*/ 3849616 h 6464300"/>
                <a:gd name="connsiteX5" fmla="*/ 4501231 w 6464300"/>
                <a:gd name="connsiteY5" fmla="*/ 3493220 h 6464300"/>
                <a:gd name="connsiteX6" fmla="*/ 4517816 w 6464300"/>
                <a:gd name="connsiteY6" fmla="*/ 3384552 h 6464300"/>
                <a:gd name="connsiteX7" fmla="*/ 5383455 w 6464300"/>
                <a:gd name="connsiteY7" fmla="*/ 3384552 h 6464300"/>
                <a:gd name="connsiteX8" fmla="*/ 5380004 w 6464300"/>
                <a:gd name="connsiteY8" fmla="*/ 3452896 h 6464300"/>
                <a:gd name="connsiteX9" fmla="*/ 4992826 w 6464300"/>
                <a:gd name="connsiteY9" fmla="*/ 4481970 h 6464300"/>
                <a:gd name="connsiteX10" fmla="*/ 4934430 w 6464300"/>
                <a:gd name="connsiteY10" fmla="*/ 4558140 h 6464300"/>
                <a:gd name="connsiteX11" fmla="*/ 4970462 w 6464300"/>
                <a:gd name="connsiteY11" fmla="*/ 4594173 h 6464300"/>
                <a:gd name="connsiteX12" fmla="*/ 4970462 w 6464300"/>
                <a:gd name="connsiteY12" fmla="*/ 4970465 h 6464300"/>
                <a:gd name="connsiteX13" fmla="*/ 4970462 w 6464300"/>
                <a:gd name="connsiteY13" fmla="*/ 4970464 h 6464300"/>
                <a:gd name="connsiteX14" fmla="*/ 4594169 w 6464300"/>
                <a:gd name="connsiteY14" fmla="*/ 4970464 h 6464300"/>
                <a:gd name="connsiteX15" fmla="*/ 3236426 w 6464300"/>
                <a:gd name="connsiteY15" fmla="*/ 3612720 h 6464300"/>
                <a:gd name="connsiteX16" fmla="*/ 3232149 w 6464300"/>
                <a:gd name="connsiteY16" fmla="*/ 3613151 h 6464300"/>
                <a:gd name="connsiteX17" fmla="*/ 2851148 w 6464300"/>
                <a:gd name="connsiteY17" fmla="*/ 3232150 h 6464300"/>
                <a:gd name="connsiteX18" fmla="*/ 3232149 w 6464300"/>
                <a:gd name="connsiteY18" fmla="*/ 2851149 h 6464300"/>
                <a:gd name="connsiteX19" fmla="*/ 4860003 w 6464300"/>
                <a:gd name="connsiteY19" fmla="*/ 1816866 h 6464300"/>
                <a:gd name="connsiteX20" fmla="*/ 4898139 w 6464300"/>
                <a:gd name="connsiteY20" fmla="*/ 1858826 h 6464300"/>
                <a:gd name="connsiteX21" fmla="*/ 5380004 w 6464300"/>
                <a:gd name="connsiteY21" fmla="*/ 3011406 h 6464300"/>
                <a:gd name="connsiteX22" fmla="*/ 5384176 w 6464300"/>
                <a:gd name="connsiteY22" fmla="*/ 3094040 h 6464300"/>
                <a:gd name="connsiteX23" fmla="*/ 4519997 w 6464300"/>
                <a:gd name="connsiteY23" fmla="*/ 3094040 h 6464300"/>
                <a:gd name="connsiteX24" fmla="*/ 4501231 w 6464300"/>
                <a:gd name="connsiteY24" fmla="*/ 2971083 h 6464300"/>
                <a:gd name="connsiteX25" fmla="*/ 4306315 w 6464300"/>
                <a:gd name="connsiteY25" fmla="*/ 2507881 h 6464300"/>
                <a:gd name="connsiteX26" fmla="*/ 4247561 w 6464300"/>
                <a:gd name="connsiteY26" fmla="*/ 2429309 h 6464300"/>
                <a:gd name="connsiteX27" fmla="*/ 1604296 w 6464300"/>
                <a:gd name="connsiteY27" fmla="*/ 1816865 h 6464300"/>
                <a:gd name="connsiteX28" fmla="*/ 2216739 w 6464300"/>
                <a:gd name="connsiteY28" fmla="*/ 2429308 h 6464300"/>
                <a:gd name="connsiteX29" fmla="*/ 2157983 w 6464300"/>
                <a:gd name="connsiteY29" fmla="*/ 2507881 h 6464300"/>
                <a:gd name="connsiteX30" fmla="*/ 1963067 w 6464300"/>
                <a:gd name="connsiteY30" fmla="*/ 2971083 h 6464300"/>
                <a:gd name="connsiteX31" fmla="*/ 1944302 w 6464300"/>
                <a:gd name="connsiteY31" fmla="*/ 3094040 h 6464300"/>
                <a:gd name="connsiteX32" fmla="*/ 1080122 w 6464300"/>
                <a:gd name="connsiteY32" fmla="*/ 3094040 h 6464300"/>
                <a:gd name="connsiteX33" fmla="*/ 1084295 w 6464300"/>
                <a:gd name="connsiteY33" fmla="*/ 3011406 h 6464300"/>
                <a:gd name="connsiteX34" fmla="*/ 1566159 w 6464300"/>
                <a:gd name="connsiteY34" fmla="*/ 1858826 h 6464300"/>
                <a:gd name="connsiteX35" fmla="*/ 3377406 w 6464300"/>
                <a:gd name="connsiteY35" fmla="*/ 1080485 h 6464300"/>
                <a:gd name="connsiteX36" fmla="*/ 3452895 w 6464300"/>
                <a:gd name="connsiteY36" fmla="*/ 1084297 h 6464300"/>
                <a:gd name="connsiteX37" fmla="*/ 4605474 w 6464300"/>
                <a:gd name="connsiteY37" fmla="*/ 1566161 h 6464300"/>
                <a:gd name="connsiteX38" fmla="*/ 4654922 w 6464300"/>
                <a:gd name="connsiteY38" fmla="*/ 1611102 h 6464300"/>
                <a:gd name="connsiteX39" fmla="*/ 4043169 w 6464300"/>
                <a:gd name="connsiteY39" fmla="*/ 2222855 h 6464300"/>
                <a:gd name="connsiteX40" fmla="*/ 3956420 w 6464300"/>
                <a:gd name="connsiteY40" fmla="*/ 2157985 h 6464300"/>
                <a:gd name="connsiteX41" fmla="*/ 3493218 w 6464300"/>
                <a:gd name="connsiteY41" fmla="*/ 1963069 h 6464300"/>
                <a:gd name="connsiteX42" fmla="*/ 3377406 w 6464300"/>
                <a:gd name="connsiteY42" fmla="*/ 1945394 h 6464300"/>
                <a:gd name="connsiteX43" fmla="*/ 3086894 w 6464300"/>
                <a:gd name="connsiteY43" fmla="*/ 1080485 h 6464300"/>
                <a:gd name="connsiteX44" fmla="*/ 3086894 w 6464300"/>
                <a:gd name="connsiteY44" fmla="*/ 1945394 h 6464300"/>
                <a:gd name="connsiteX45" fmla="*/ 2971081 w 6464300"/>
                <a:gd name="connsiteY45" fmla="*/ 1963069 h 6464300"/>
                <a:gd name="connsiteX46" fmla="*/ 2507879 w 6464300"/>
                <a:gd name="connsiteY46" fmla="*/ 2157985 h 6464300"/>
                <a:gd name="connsiteX47" fmla="*/ 2421131 w 6464300"/>
                <a:gd name="connsiteY47" fmla="*/ 2222855 h 6464300"/>
                <a:gd name="connsiteX48" fmla="*/ 1809378 w 6464300"/>
                <a:gd name="connsiteY48" fmla="*/ 1611101 h 6464300"/>
                <a:gd name="connsiteX49" fmla="*/ 1858824 w 6464300"/>
                <a:gd name="connsiteY49" fmla="*/ 1566161 h 6464300"/>
                <a:gd name="connsiteX50" fmla="*/ 3011404 w 6464300"/>
                <a:gd name="connsiteY50" fmla="*/ 1084297 h 6464300"/>
                <a:gd name="connsiteX51" fmla="*/ 3232149 w 6464300"/>
                <a:gd name="connsiteY51" fmla="*/ 577849 h 6464300"/>
                <a:gd name="connsiteX52" fmla="*/ 577848 w 6464300"/>
                <a:gd name="connsiteY52" fmla="*/ 3232150 h 6464300"/>
                <a:gd name="connsiteX53" fmla="*/ 3232149 w 6464300"/>
                <a:gd name="connsiteY53" fmla="*/ 5886451 h 6464300"/>
                <a:gd name="connsiteX54" fmla="*/ 5886450 w 6464300"/>
                <a:gd name="connsiteY54" fmla="*/ 3232150 h 6464300"/>
                <a:gd name="connsiteX55" fmla="*/ 3232149 w 6464300"/>
                <a:gd name="connsiteY55" fmla="*/ 577849 h 6464300"/>
                <a:gd name="connsiteX56" fmla="*/ 3232150 w 6464300"/>
                <a:gd name="connsiteY56" fmla="*/ 0 h 6464300"/>
                <a:gd name="connsiteX57" fmla="*/ 6464300 w 6464300"/>
                <a:gd name="connsiteY57" fmla="*/ 3232150 h 6464300"/>
                <a:gd name="connsiteX58" fmla="*/ 3232150 w 6464300"/>
                <a:gd name="connsiteY58" fmla="*/ 6464300 h 6464300"/>
                <a:gd name="connsiteX59" fmla="*/ 0 w 6464300"/>
                <a:gd name="connsiteY59" fmla="*/ 3232150 h 6464300"/>
                <a:gd name="connsiteX60" fmla="*/ 3232150 w 6464300"/>
                <a:gd name="connsiteY60" fmla="*/ 0 h 646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464300" h="6464300">
                  <a:moveTo>
                    <a:pt x="3232149" y="2851149"/>
                  </a:moveTo>
                  <a:cubicBezTo>
                    <a:pt x="3442570" y="2851149"/>
                    <a:pt x="3613150" y="3021729"/>
                    <a:pt x="3613150" y="3232150"/>
                  </a:cubicBezTo>
                  <a:lnTo>
                    <a:pt x="3612719" y="3236429"/>
                  </a:lnTo>
                  <a:lnTo>
                    <a:pt x="4316291" y="3940001"/>
                  </a:lnTo>
                  <a:lnTo>
                    <a:pt x="4371201" y="3849616"/>
                  </a:lnTo>
                  <a:cubicBezTo>
                    <a:pt x="4431028" y="3739486"/>
                    <a:pt x="4475348" y="3619711"/>
                    <a:pt x="4501231" y="3493220"/>
                  </a:cubicBezTo>
                  <a:lnTo>
                    <a:pt x="4517816" y="3384552"/>
                  </a:lnTo>
                  <a:lnTo>
                    <a:pt x="5383455" y="3384552"/>
                  </a:lnTo>
                  <a:lnTo>
                    <a:pt x="5380004" y="3452896"/>
                  </a:lnTo>
                  <a:cubicBezTo>
                    <a:pt x="5341307" y="3833938"/>
                    <a:pt x="5203523" y="4185686"/>
                    <a:pt x="4992826" y="4481970"/>
                  </a:cubicBezTo>
                  <a:lnTo>
                    <a:pt x="4934430" y="4558140"/>
                  </a:lnTo>
                  <a:lnTo>
                    <a:pt x="4970462" y="4594173"/>
                  </a:lnTo>
                  <a:cubicBezTo>
                    <a:pt x="5074373" y="4698083"/>
                    <a:pt x="5074373" y="4866555"/>
                    <a:pt x="4970462" y="4970465"/>
                  </a:cubicBezTo>
                  <a:lnTo>
                    <a:pt x="4970462" y="4970464"/>
                  </a:lnTo>
                  <a:cubicBezTo>
                    <a:pt x="4866552" y="5074375"/>
                    <a:pt x="4698079" y="5074375"/>
                    <a:pt x="4594169" y="4970464"/>
                  </a:cubicBezTo>
                  <a:lnTo>
                    <a:pt x="3236426" y="3612720"/>
                  </a:lnTo>
                  <a:lnTo>
                    <a:pt x="3232149" y="3613151"/>
                  </a:lnTo>
                  <a:cubicBezTo>
                    <a:pt x="3021728" y="3613151"/>
                    <a:pt x="2851148" y="3442571"/>
                    <a:pt x="2851148" y="3232150"/>
                  </a:cubicBezTo>
                  <a:cubicBezTo>
                    <a:pt x="2851148" y="3021729"/>
                    <a:pt x="3021728" y="2851149"/>
                    <a:pt x="3232149" y="2851149"/>
                  </a:cubicBezTo>
                  <a:close/>
                  <a:moveTo>
                    <a:pt x="4860003" y="1816866"/>
                  </a:moveTo>
                  <a:lnTo>
                    <a:pt x="4898139" y="1858826"/>
                  </a:lnTo>
                  <a:cubicBezTo>
                    <a:pt x="5162134" y="2178714"/>
                    <a:pt x="5335779" y="2575931"/>
                    <a:pt x="5380004" y="3011406"/>
                  </a:cubicBezTo>
                  <a:lnTo>
                    <a:pt x="5384176" y="3094040"/>
                  </a:lnTo>
                  <a:lnTo>
                    <a:pt x="4519997" y="3094040"/>
                  </a:lnTo>
                  <a:lnTo>
                    <a:pt x="4501231" y="2971083"/>
                  </a:lnTo>
                  <a:cubicBezTo>
                    <a:pt x="4466720" y="2802428"/>
                    <a:pt x="4399432" y="2645713"/>
                    <a:pt x="4306315" y="2507881"/>
                  </a:cubicBezTo>
                  <a:lnTo>
                    <a:pt x="4247561" y="2429309"/>
                  </a:lnTo>
                  <a:close/>
                  <a:moveTo>
                    <a:pt x="1604296" y="1816865"/>
                  </a:moveTo>
                  <a:lnTo>
                    <a:pt x="2216739" y="2429308"/>
                  </a:lnTo>
                  <a:lnTo>
                    <a:pt x="2157983" y="2507881"/>
                  </a:lnTo>
                  <a:cubicBezTo>
                    <a:pt x="2064866" y="2645713"/>
                    <a:pt x="1997579" y="2802428"/>
                    <a:pt x="1963067" y="2971083"/>
                  </a:cubicBezTo>
                  <a:lnTo>
                    <a:pt x="1944302" y="3094040"/>
                  </a:lnTo>
                  <a:lnTo>
                    <a:pt x="1080122" y="3094040"/>
                  </a:lnTo>
                  <a:lnTo>
                    <a:pt x="1084295" y="3011406"/>
                  </a:lnTo>
                  <a:cubicBezTo>
                    <a:pt x="1128520" y="2575931"/>
                    <a:pt x="1302164" y="2178714"/>
                    <a:pt x="1566159" y="1858826"/>
                  </a:cubicBezTo>
                  <a:close/>
                  <a:moveTo>
                    <a:pt x="3377406" y="1080485"/>
                  </a:moveTo>
                  <a:lnTo>
                    <a:pt x="3452895" y="1084297"/>
                  </a:lnTo>
                  <a:cubicBezTo>
                    <a:pt x="3888370" y="1128522"/>
                    <a:pt x="4285586" y="1302166"/>
                    <a:pt x="4605474" y="1566161"/>
                  </a:cubicBezTo>
                  <a:lnTo>
                    <a:pt x="4654922" y="1611102"/>
                  </a:lnTo>
                  <a:lnTo>
                    <a:pt x="4043169" y="2222855"/>
                  </a:lnTo>
                  <a:lnTo>
                    <a:pt x="3956420" y="2157985"/>
                  </a:lnTo>
                  <a:cubicBezTo>
                    <a:pt x="3818588" y="2064868"/>
                    <a:pt x="3661873" y="1997581"/>
                    <a:pt x="3493218" y="1963069"/>
                  </a:cubicBezTo>
                  <a:lnTo>
                    <a:pt x="3377406" y="1945394"/>
                  </a:lnTo>
                  <a:close/>
                  <a:moveTo>
                    <a:pt x="3086894" y="1080485"/>
                  </a:moveTo>
                  <a:lnTo>
                    <a:pt x="3086894" y="1945394"/>
                  </a:lnTo>
                  <a:lnTo>
                    <a:pt x="2971081" y="1963069"/>
                  </a:lnTo>
                  <a:cubicBezTo>
                    <a:pt x="2802426" y="1997581"/>
                    <a:pt x="2645710" y="2064868"/>
                    <a:pt x="2507879" y="2157985"/>
                  </a:cubicBezTo>
                  <a:lnTo>
                    <a:pt x="2421131" y="2222855"/>
                  </a:lnTo>
                  <a:lnTo>
                    <a:pt x="1809378" y="1611101"/>
                  </a:lnTo>
                  <a:lnTo>
                    <a:pt x="1858824" y="1566161"/>
                  </a:lnTo>
                  <a:cubicBezTo>
                    <a:pt x="2178712" y="1302166"/>
                    <a:pt x="2575928" y="1128522"/>
                    <a:pt x="3011404" y="1084297"/>
                  </a:cubicBezTo>
                  <a:close/>
                  <a:moveTo>
                    <a:pt x="3232149" y="577849"/>
                  </a:moveTo>
                  <a:cubicBezTo>
                    <a:pt x="1766219" y="577849"/>
                    <a:pt x="577848" y="1766220"/>
                    <a:pt x="577848" y="3232150"/>
                  </a:cubicBezTo>
                  <a:cubicBezTo>
                    <a:pt x="577848" y="4698080"/>
                    <a:pt x="1766219" y="5886451"/>
                    <a:pt x="3232149" y="5886451"/>
                  </a:cubicBezTo>
                  <a:cubicBezTo>
                    <a:pt x="4698079" y="5886451"/>
                    <a:pt x="5886450" y="4698080"/>
                    <a:pt x="5886450" y="3232150"/>
                  </a:cubicBezTo>
                  <a:cubicBezTo>
                    <a:pt x="5886450" y="1766220"/>
                    <a:pt x="4698079" y="577849"/>
                    <a:pt x="3232149" y="577849"/>
                  </a:cubicBezTo>
                  <a:close/>
                  <a:moveTo>
                    <a:pt x="3232150" y="0"/>
                  </a:moveTo>
                  <a:cubicBezTo>
                    <a:pt x="5017217" y="0"/>
                    <a:pt x="6464300" y="1447083"/>
                    <a:pt x="6464300" y="3232150"/>
                  </a:cubicBezTo>
                  <a:cubicBezTo>
                    <a:pt x="6464300" y="5017217"/>
                    <a:pt x="5017217" y="6464300"/>
                    <a:pt x="3232150" y="6464300"/>
                  </a:cubicBezTo>
                  <a:cubicBezTo>
                    <a:pt x="1447083" y="6464300"/>
                    <a:pt x="0" y="5017217"/>
                    <a:pt x="0" y="3232150"/>
                  </a:cubicBezTo>
                  <a:cubicBezTo>
                    <a:pt x="0" y="1447083"/>
                    <a:pt x="1447083" y="0"/>
                    <a:pt x="3232150"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idx="4294967295"/>
          </p:nvPr>
        </p:nvSpPr>
        <p:spPr>
          <a:xfrm>
            <a:off x="1750121" y="2109788"/>
            <a:ext cx="8534400" cy="996950"/>
          </a:xfrm>
        </p:spPr>
        <p:txBody>
          <a:bodyPr/>
          <a:lstStyle/>
          <a:p>
            <a:r>
              <a:rPr lang="en-US" sz="6600" dirty="0" smtClean="0">
                <a:effectLst/>
              </a:rPr>
              <a:t>It’s not just about code…	</a:t>
            </a:r>
            <a:endParaRPr lang="en-US" sz="6600" dirty="0">
              <a:effectLst/>
            </a:endParaRPr>
          </a:p>
        </p:txBody>
      </p:sp>
      <p:sp>
        <p:nvSpPr>
          <p:cNvPr id="3" name="Text Placeholder 2"/>
          <p:cNvSpPr>
            <a:spLocks noGrp="1"/>
          </p:cNvSpPr>
          <p:nvPr>
            <p:ph type="body" sz="quarter" idx="4294967295"/>
          </p:nvPr>
        </p:nvSpPr>
        <p:spPr>
          <a:xfrm>
            <a:off x="1750121" y="3425825"/>
            <a:ext cx="7912100" cy="1329595"/>
          </a:xfrm>
        </p:spPr>
        <p:txBody>
          <a:bodyPr/>
          <a:lstStyle/>
          <a:p>
            <a:pPr marL="0" indent="0">
              <a:buNone/>
            </a:pPr>
            <a:r>
              <a:rPr lang="en-US" dirty="0" smtClean="0">
                <a:effectLst/>
              </a:rPr>
              <a:t>There are many ways to enrich your application without having to write much code.</a:t>
            </a:r>
            <a:endParaRPr lang="en-US" dirty="0">
              <a:effectLst/>
            </a:endParaRPr>
          </a:p>
        </p:txBody>
      </p:sp>
    </p:spTree>
    <p:extLst>
      <p:ext uri="{BB962C8B-B14F-4D97-AF65-F5344CB8AC3E}">
        <p14:creationId xmlns:p14="http://schemas.microsoft.com/office/powerpoint/2010/main" val="3799518628"/>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0482" y="904227"/>
            <a:ext cx="7046625" cy="3988784"/>
          </a:xfrm>
        </p:spPr>
        <p:txBody>
          <a:bodyPr/>
          <a:lstStyle/>
          <a:p>
            <a:r>
              <a:rPr lang="en-US" dirty="0" smtClean="0">
                <a:solidFill>
                  <a:schemeClr val="bg1"/>
                </a:solidFill>
                <a:cs typeface="Segoe UI Light" panose="020B0502040204020203" pitchFamily="34" charset="0"/>
              </a:rPr>
              <a:t>Only write the code that </a:t>
            </a:r>
            <a:br>
              <a:rPr lang="en-US" dirty="0" smtClean="0">
                <a:solidFill>
                  <a:schemeClr val="bg1"/>
                </a:solidFill>
                <a:cs typeface="Segoe UI Light" panose="020B0502040204020203" pitchFamily="34" charset="0"/>
              </a:rPr>
            </a:br>
            <a:r>
              <a:rPr lang="en-US" b="1" i="1" dirty="0" smtClean="0">
                <a:solidFill>
                  <a:schemeClr val="bg1"/>
                </a:solidFill>
                <a:cs typeface="Segoe UI Light" panose="020B0502040204020203" pitchFamily="34" charset="0"/>
              </a:rPr>
              <a:t>only you </a:t>
            </a:r>
            <a:br>
              <a:rPr lang="en-US" b="1" i="1" dirty="0" smtClean="0">
                <a:solidFill>
                  <a:schemeClr val="bg1"/>
                </a:solidFill>
                <a:cs typeface="Segoe UI Light" panose="020B0502040204020203" pitchFamily="34" charset="0"/>
              </a:rPr>
            </a:br>
            <a:r>
              <a:rPr lang="en-US" dirty="0" smtClean="0">
                <a:solidFill>
                  <a:schemeClr val="bg1"/>
                </a:solidFill>
                <a:cs typeface="Segoe UI Light" panose="020B0502040204020203" pitchFamily="34" charset="0"/>
              </a:rPr>
              <a:t>can write.</a:t>
            </a:r>
            <a:endParaRPr lang="en-US" dirty="0">
              <a:solidFill>
                <a:schemeClr val="bg1"/>
              </a:solidFill>
              <a:cs typeface="Segoe UI Light" panose="020B0502040204020203" pitchFamily="34" charset="0"/>
            </a:endParaRPr>
          </a:p>
        </p:txBody>
      </p:sp>
    </p:spTree>
    <p:extLst>
      <p:ext uri="{BB962C8B-B14F-4D97-AF65-F5344CB8AC3E}">
        <p14:creationId xmlns:p14="http://schemas.microsoft.com/office/powerpoint/2010/main" val="1535970811"/>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Mobile Services</a:t>
            </a:r>
            <a:endParaRPr dirty="0">
              <a:solidFill>
                <a:srgbClr val="5F5F5F">
                  <a:alpha val="99000"/>
                </a:srgbClr>
              </a:solidFill>
            </a:endParaRPr>
          </a:p>
        </p:txBody>
      </p:sp>
      <p:sp>
        <p:nvSpPr>
          <p:cNvPr id="9" name="Content Placeholder 2"/>
          <p:cNvSpPr txBox="1">
            <a:spLocks/>
          </p:cNvSpPr>
          <p:nvPr/>
        </p:nvSpPr>
        <p:spPr>
          <a:xfrm>
            <a:off x="4686444" y="3286125"/>
            <a:ext cx="7152629" cy="1255728"/>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a:solidFill>
                  <a:srgbClr val="5F5F5F">
                    <a:alpha val="99000"/>
                  </a:srgbClr>
                </a:solidFill>
                <a:latin typeface="Segoe UI"/>
              </a:rPr>
              <a:t>Easily build cloud back-ends</a:t>
            </a:r>
          </a:p>
          <a:p>
            <a:pPr marL="3175" indent="0">
              <a:lnSpc>
                <a:spcPct val="100000"/>
              </a:lnSpc>
              <a:buNone/>
            </a:pPr>
            <a:r>
              <a:rPr lang="en-US" sz="2400" dirty="0">
                <a:solidFill>
                  <a:srgbClr val="5F5F5F">
                    <a:alpha val="99000"/>
                  </a:srgbClr>
                </a:solidFill>
                <a:latin typeface="Segoe UI"/>
              </a:rPr>
              <a:t>Data, </a:t>
            </a:r>
            <a:r>
              <a:rPr lang="en-US" sz="2400" dirty="0" smtClean="0">
                <a:solidFill>
                  <a:srgbClr val="5F5F5F">
                    <a:alpha val="99000"/>
                  </a:srgbClr>
                </a:solidFill>
                <a:latin typeface="Segoe UI"/>
              </a:rPr>
              <a:t>identity, </a:t>
            </a:r>
            <a:r>
              <a:rPr lang="en-US" sz="2400" dirty="0">
                <a:solidFill>
                  <a:srgbClr val="5F5F5F">
                    <a:alpha val="99000"/>
                  </a:srgbClr>
                </a:solidFill>
                <a:latin typeface="Segoe UI"/>
              </a:rPr>
              <a:t>push </a:t>
            </a:r>
            <a:r>
              <a:rPr lang="en-US" sz="2400" dirty="0" smtClean="0">
                <a:solidFill>
                  <a:srgbClr val="5F5F5F">
                    <a:alpha val="99000"/>
                  </a:srgbClr>
                </a:solidFill>
                <a:latin typeface="Segoe UI"/>
              </a:rPr>
              <a:t>notifications, and scheduled scripts</a:t>
            </a:r>
            <a:endParaRPr lang="en-US" sz="2400" dirty="0">
              <a:solidFill>
                <a:srgbClr val="5F5F5F">
                  <a:alpha val="99000"/>
                </a:srgbClr>
              </a:solidFill>
              <a:latin typeface="Segoe UI"/>
            </a:endParaRPr>
          </a:p>
          <a:p>
            <a:pPr marL="3175" indent="0">
              <a:lnSpc>
                <a:spcPct val="100000"/>
              </a:lnSpc>
              <a:buNone/>
            </a:pPr>
            <a:r>
              <a:rPr lang="en-US" sz="2400" dirty="0">
                <a:solidFill>
                  <a:srgbClr val="5F5F5F">
                    <a:alpha val="99000"/>
                  </a:srgbClr>
                </a:solidFill>
                <a:latin typeface="Segoe UI"/>
              </a:rPr>
              <a:t>Windows </a:t>
            </a:r>
            <a:r>
              <a:rPr lang="en-US" sz="2400" dirty="0" smtClean="0">
                <a:solidFill>
                  <a:srgbClr val="5F5F5F">
                    <a:alpha val="99000"/>
                  </a:srgbClr>
                </a:solidFill>
                <a:latin typeface="Segoe UI"/>
              </a:rPr>
              <a:t>Store, </a:t>
            </a:r>
            <a:r>
              <a:rPr lang="en-US" sz="2400" dirty="0">
                <a:solidFill>
                  <a:srgbClr val="5F5F5F">
                    <a:alpha val="99000"/>
                  </a:srgbClr>
                </a:solidFill>
                <a:latin typeface="Segoe UI"/>
              </a:rPr>
              <a:t>Windows Phone, </a:t>
            </a:r>
            <a:r>
              <a:rPr lang="en-US" sz="2400" dirty="0" err="1" smtClean="0">
                <a:solidFill>
                  <a:srgbClr val="5F5F5F">
                    <a:alpha val="99000"/>
                  </a:srgbClr>
                </a:solidFill>
                <a:latin typeface="Segoe UI"/>
              </a:rPr>
              <a:t>iOS</a:t>
            </a:r>
            <a:r>
              <a:rPr lang="en-US" sz="2400" dirty="0" smtClean="0">
                <a:solidFill>
                  <a:srgbClr val="5F5F5F">
                    <a:alpha val="99000"/>
                  </a:srgbClr>
                </a:solidFill>
                <a:latin typeface="Segoe UI"/>
              </a:rPr>
              <a:t>, and Android</a:t>
            </a:r>
            <a:endParaRPr lang="en-US" sz="2400" dirty="0">
              <a:solidFill>
                <a:srgbClr val="5F5F5F">
                  <a:alpha val="99000"/>
                </a:srgbClr>
              </a:solidFill>
              <a:latin typeface="Segoe UI"/>
            </a:endParaRPr>
          </a:p>
        </p:txBody>
      </p:sp>
      <p:sp>
        <p:nvSpPr>
          <p:cNvPr id="7" name="Mobile Services Icon"/>
          <p:cNvSpPr>
            <a:spLocks noChangeAspect="1"/>
          </p:cNvSpPr>
          <p:nvPr/>
        </p:nvSpPr>
        <p:spPr>
          <a:xfrm>
            <a:off x="1637862" y="1914318"/>
            <a:ext cx="2263740" cy="3196200"/>
          </a:xfrm>
          <a:custGeom>
            <a:avLst/>
            <a:gdLst/>
            <a:ahLst/>
            <a:cxnLst/>
            <a:rect l="l" t="t" r="r" b="b"/>
            <a:pathLst>
              <a:path w="2575560" h="3794760">
                <a:moveTo>
                  <a:pt x="1075399" y="3354705"/>
                </a:moveTo>
                <a:cubicBezTo>
                  <a:pt x="1012904" y="3354705"/>
                  <a:pt x="962241" y="3405368"/>
                  <a:pt x="962241" y="3467863"/>
                </a:cubicBezTo>
                <a:cubicBezTo>
                  <a:pt x="962241" y="3530358"/>
                  <a:pt x="1012904" y="3581021"/>
                  <a:pt x="1075399" y="3581021"/>
                </a:cubicBezTo>
                <a:lnTo>
                  <a:pt x="1500161" y="3581021"/>
                </a:lnTo>
                <a:cubicBezTo>
                  <a:pt x="1562656" y="3581021"/>
                  <a:pt x="1613319" y="3530358"/>
                  <a:pt x="1613319" y="3467863"/>
                </a:cubicBezTo>
                <a:cubicBezTo>
                  <a:pt x="1613319" y="3405368"/>
                  <a:pt x="1562656" y="3354705"/>
                  <a:pt x="1500161" y="3354705"/>
                </a:cubicBezTo>
                <a:close/>
                <a:moveTo>
                  <a:pt x="1843022" y="1664517"/>
                </a:moveTo>
                <a:lnTo>
                  <a:pt x="1843022" y="2232936"/>
                </a:lnTo>
                <a:lnTo>
                  <a:pt x="1372553" y="2526918"/>
                </a:lnTo>
                <a:lnTo>
                  <a:pt x="1372553" y="1958498"/>
                </a:lnTo>
                <a:close/>
                <a:moveTo>
                  <a:pt x="732539" y="1664517"/>
                </a:moveTo>
                <a:lnTo>
                  <a:pt x="1203008" y="1958498"/>
                </a:lnTo>
                <a:lnTo>
                  <a:pt x="1203008" y="2526918"/>
                </a:lnTo>
                <a:lnTo>
                  <a:pt x="732539" y="2232936"/>
                </a:lnTo>
                <a:close/>
                <a:moveTo>
                  <a:pt x="1285777" y="1176401"/>
                </a:moveTo>
                <a:lnTo>
                  <a:pt x="1843022" y="1517481"/>
                </a:lnTo>
                <a:lnTo>
                  <a:pt x="1289783" y="1856111"/>
                </a:lnTo>
                <a:lnTo>
                  <a:pt x="732539" y="1515030"/>
                </a:lnTo>
                <a:close/>
                <a:moveTo>
                  <a:pt x="211455" y="480060"/>
                </a:moveTo>
                <a:lnTo>
                  <a:pt x="211455" y="3211351"/>
                </a:lnTo>
                <a:lnTo>
                  <a:pt x="2364105" y="3211351"/>
                </a:lnTo>
                <a:lnTo>
                  <a:pt x="2364105" y="480060"/>
                </a:lnTo>
                <a:close/>
                <a:moveTo>
                  <a:pt x="835534" y="167640"/>
                </a:moveTo>
                <a:cubicBezTo>
                  <a:pt x="802287" y="167640"/>
                  <a:pt x="775335" y="194592"/>
                  <a:pt x="775335" y="227839"/>
                </a:cubicBezTo>
                <a:cubicBezTo>
                  <a:pt x="775335" y="261086"/>
                  <a:pt x="802287" y="288038"/>
                  <a:pt x="835534" y="288038"/>
                </a:cubicBezTo>
                <a:lnTo>
                  <a:pt x="1740026" y="288038"/>
                </a:lnTo>
                <a:cubicBezTo>
                  <a:pt x="1773273" y="288038"/>
                  <a:pt x="1800225" y="261086"/>
                  <a:pt x="1800225" y="227839"/>
                </a:cubicBezTo>
                <a:cubicBezTo>
                  <a:pt x="1800225" y="194592"/>
                  <a:pt x="1773273" y="167640"/>
                  <a:pt x="1740026" y="167640"/>
                </a:cubicBezTo>
                <a:close/>
                <a:moveTo>
                  <a:pt x="225052" y="0"/>
                </a:moveTo>
                <a:lnTo>
                  <a:pt x="2350508" y="0"/>
                </a:lnTo>
                <a:cubicBezTo>
                  <a:pt x="2474801" y="0"/>
                  <a:pt x="2575560" y="100759"/>
                  <a:pt x="2575560" y="225052"/>
                </a:cubicBezTo>
                <a:lnTo>
                  <a:pt x="2575560" y="3569708"/>
                </a:lnTo>
                <a:cubicBezTo>
                  <a:pt x="2575560" y="3694001"/>
                  <a:pt x="2474801" y="3794760"/>
                  <a:pt x="2350508" y="3794760"/>
                </a:cubicBezTo>
                <a:lnTo>
                  <a:pt x="225052" y="3794760"/>
                </a:lnTo>
                <a:cubicBezTo>
                  <a:pt x="100759" y="3794760"/>
                  <a:pt x="0" y="3694001"/>
                  <a:pt x="0" y="3569708"/>
                </a:cubicBezTo>
                <a:lnTo>
                  <a:pt x="0" y="225052"/>
                </a:lnTo>
                <a:cubicBezTo>
                  <a:pt x="0" y="100759"/>
                  <a:pt x="100759" y="0"/>
                  <a:pt x="225052"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spTree>
    <p:extLst>
      <p:ext uri="{BB962C8B-B14F-4D97-AF65-F5344CB8AC3E}">
        <p14:creationId xmlns:p14="http://schemas.microsoft.com/office/powerpoint/2010/main" val="8162089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250"/>
                                        <p:tgtEl>
                                          <p:spTgt spid="9">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250"/>
                                        <p:tgtEl>
                                          <p:spTgt spid="9">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9">
                                            <p:txEl>
                                              <p:pRg st="2" end="2"/>
                                            </p:txEl>
                                          </p:spTgt>
                                        </p:tgtEl>
                                        <p:attrNameLst>
                                          <p:attrName>style.visibility</p:attrName>
                                        </p:attrNameLst>
                                      </p:cBhvr>
                                      <p:to>
                                        <p:strVal val="visible"/>
                                      </p:to>
                                    </p:set>
                                    <p:animEffect transition="in" filter="fade">
                                      <p:cBhvr>
                                        <p:cTn id="19" dur="25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SQL database</a:t>
            </a:r>
            <a:endParaRPr dirty="0">
              <a:solidFill>
                <a:srgbClr val="5F5F5F">
                  <a:alpha val="99000"/>
                </a:srgbClr>
              </a:solidFill>
            </a:endParaRPr>
          </a:p>
        </p:txBody>
      </p:sp>
      <p:sp>
        <p:nvSpPr>
          <p:cNvPr id="9" name="Content Placeholder 2"/>
          <p:cNvSpPr txBox="1">
            <a:spLocks/>
          </p:cNvSpPr>
          <p:nvPr/>
        </p:nvSpPr>
        <p:spPr>
          <a:xfrm>
            <a:off x="4686445" y="3286125"/>
            <a:ext cx="6380162" cy="169892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Relational SQL Server Engine in the Cloud</a:t>
            </a:r>
          </a:p>
          <a:p>
            <a:pPr marL="3175" indent="0">
              <a:lnSpc>
                <a:spcPct val="100000"/>
              </a:lnSpc>
              <a:buFont typeface="Arial" pitchFamily="34" charset="0"/>
              <a:buNone/>
            </a:pPr>
            <a:r>
              <a:rPr lang="en-US" sz="2400" dirty="0">
                <a:solidFill>
                  <a:srgbClr val="5F5F5F">
                    <a:alpha val="99000"/>
                  </a:srgbClr>
                </a:solidFill>
                <a:latin typeface="Segoe UI"/>
              </a:rPr>
              <a:t>Clustered for high availability</a:t>
            </a:r>
          </a:p>
          <a:p>
            <a:pPr marL="3175" indent="0">
              <a:lnSpc>
                <a:spcPct val="100000"/>
              </a:lnSpc>
              <a:buFont typeface="Arial" pitchFamily="34" charset="0"/>
              <a:buNone/>
            </a:pPr>
            <a:r>
              <a:rPr lang="en-US" sz="2400" dirty="0">
                <a:solidFill>
                  <a:srgbClr val="5F5F5F">
                    <a:alpha val="99000"/>
                  </a:srgbClr>
                </a:solidFill>
                <a:latin typeface="Segoe UI"/>
              </a:rPr>
              <a:t>Fully Managed Service</a:t>
            </a:r>
          </a:p>
          <a:p>
            <a:pPr marL="3175" indent="0">
              <a:lnSpc>
                <a:spcPct val="100000"/>
              </a:lnSpc>
              <a:buFont typeface="Arial" pitchFamily="34" charset="0"/>
              <a:buNone/>
            </a:pPr>
            <a:r>
              <a:rPr lang="en-US" sz="2400" dirty="0">
                <a:solidFill>
                  <a:srgbClr val="5F5F5F">
                    <a:alpha val="99000"/>
                  </a:srgbClr>
                </a:solidFill>
                <a:latin typeface="Segoe UI"/>
              </a:rPr>
              <a:t>SQL Reporting support</a:t>
            </a:r>
          </a:p>
        </p:txBody>
      </p:sp>
      <p:sp>
        <p:nvSpPr>
          <p:cNvPr id="5" name="SQL Database Icon"/>
          <p:cNvSpPr>
            <a:spLocks noChangeAspect="1"/>
          </p:cNvSpPr>
          <p:nvPr/>
        </p:nvSpPr>
        <p:spPr>
          <a:xfrm>
            <a:off x="1629343" y="2252750"/>
            <a:ext cx="2055001" cy="2716558"/>
          </a:xfrm>
          <a:custGeom>
            <a:avLst/>
            <a:gdLst>
              <a:gd name="connsiteX0" fmla="*/ 221877 w 338942"/>
              <a:gd name="connsiteY0" fmla="*/ 278494 h 448056"/>
              <a:gd name="connsiteX1" fmla="*/ 239164 w 338942"/>
              <a:gd name="connsiteY1" fmla="*/ 278494 h 448056"/>
              <a:gd name="connsiteX2" fmla="*/ 256158 w 338942"/>
              <a:gd name="connsiteY2" fmla="*/ 283280 h 448056"/>
              <a:gd name="connsiteX3" fmla="*/ 262311 w 338942"/>
              <a:gd name="connsiteY3" fmla="*/ 296465 h 448056"/>
              <a:gd name="connsiteX4" fmla="*/ 256256 w 338942"/>
              <a:gd name="connsiteY4" fmla="*/ 310237 h 448056"/>
              <a:gd name="connsiteX5" fmla="*/ 238969 w 338942"/>
              <a:gd name="connsiteY5" fmla="*/ 315413 h 448056"/>
              <a:gd name="connsiteX6" fmla="*/ 221877 w 338942"/>
              <a:gd name="connsiteY6" fmla="*/ 315413 h 448056"/>
              <a:gd name="connsiteX7" fmla="*/ 79002 w 338942"/>
              <a:gd name="connsiteY7" fmla="*/ 224288 h 448056"/>
              <a:gd name="connsiteX8" fmla="*/ 94433 w 338942"/>
              <a:gd name="connsiteY8" fmla="*/ 224288 h 448056"/>
              <a:gd name="connsiteX9" fmla="*/ 127348 w 338942"/>
              <a:gd name="connsiteY9" fmla="*/ 236204 h 448056"/>
              <a:gd name="connsiteX10" fmla="*/ 138482 w 338942"/>
              <a:gd name="connsiteY10" fmla="*/ 267262 h 448056"/>
              <a:gd name="connsiteX11" fmla="*/ 127055 w 338942"/>
              <a:gd name="connsiteY11" fmla="*/ 300470 h 448056"/>
              <a:gd name="connsiteX12" fmla="*/ 94629 w 338942"/>
              <a:gd name="connsiteY12" fmla="*/ 313069 h 448056"/>
              <a:gd name="connsiteX13" fmla="*/ 79002 w 338942"/>
              <a:gd name="connsiteY13" fmla="*/ 313069 h 448056"/>
              <a:gd name="connsiteX14" fmla="*/ 221877 w 338942"/>
              <a:gd name="connsiteY14" fmla="*/ 221847 h 448056"/>
              <a:gd name="connsiteX15" fmla="*/ 233695 w 338942"/>
              <a:gd name="connsiteY15" fmla="*/ 221847 h 448056"/>
              <a:gd name="connsiteX16" fmla="*/ 256744 w 338942"/>
              <a:gd name="connsiteY16" fmla="*/ 237278 h 448056"/>
              <a:gd name="connsiteX17" fmla="*/ 251080 w 338942"/>
              <a:gd name="connsiteY17" fmla="*/ 250268 h 448056"/>
              <a:gd name="connsiteX18" fmla="*/ 235746 w 338942"/>
              <a:gd name="connsiteY18" fmla="*/ 255054 h 448056"/>
              <a:gd name="connsiteX19" fmla="*/ 221877 w 338942"/>
              <a:gd name="connsiteY19" fmla="*/ 255054 h 448056"/>
              <a:gd name="connsiteX20" fmla="*/ 190330 w 338942"/>
              <a:gd name="connsiteY20" fmla="*/ 198602 h 448056"/>
              <a:gd name="connsiteX21" fmla="*/ 190330 w 338942"/>
              <a:gd name="connsiteY21" fmla="*/ 338658 h 448056"/>
              <a:gd name="connsiteX22" fmla="*/ 244145 w 338942"/>
              <a:gd name="connsiteY22" fmla="*/ 338658 h 448056"/>
              <a:gd name="connsiteX23" fmla="*/ 281796 w 338942"/>
              <a:gd name="connsiteY23" fmla="*/ 327329 h 448056"/>
              <a:gd name="connsiteX24" fmla="*/ 295519 w 338942"/>
              <a:gd name="connsiteY24" fmla="*/ 296856 h 448056"/>
              <a:gd name="connsiteX25" fmla="*/ 286826 w 338942"/>
              <a:gd name="connsiteY25" fmla="*/ 274783 h 448056"/>
              <a:gd name="connsiteX26" fmla="*/ 262702 w 338942"/>
              <a:gd name="connsiteY26" fmla="*/ 263453 h 448056"/>
              <a:gd name="connsiteX27" fmla="*/ 262702 w 338942"/>
              <a:gd name="connsiteY27" fmla="*/ 263063 h 448056"/>
              <a:gd name="connsiteX28" fmla="*/ 281162 w 338942"/>
              <a:gd name="connsiteY28" fmla="*/ 252514 h 448056"/>
              <a:gd name="connsiteX29" fmla="*/ 289952 w 338942"/>
              <a:gd name="connsiteY29" fmla="*/ 231418 h 448056"/>
              <a:gd name="connsiteX30" fmla="*/ 278036 w 338942"/>
              <a:gd name="connsiteY30" fmla="*/ 207685 h 448056"/>
              <a:gd name="connsiteX31" fmla="*/ 241313 w 338942"/>
              <a:gd name="connsiteY31" fmla="*/ 198602 h 448056"/>
              <a:gd name="connsiteX32" fmla="*/ 47455 w 338942"/>
              <a:gd name="connsiteY32" fmla="*/ 198602 h 448056"/>
              <a:gd name="connsiteX33" fmla="*/ 47455 w 338942"/>
              <a:gd name="connsiteY33" fmla="*/ 338658 h 448056"/>
              <a:gd name="connsiteX34" fmla="*/ 97070 w 338942"/>
              <a:gd name="connsiteY34" fmla="*/ 338658 h 448056"/>
              <a:gd name="connsiteX35" fmla="*/ 151325 w 338942"/>
              <a:gd name="connsiteY35" fmla="*/ 319076 h 448056"/>
              <a:gd name="connsiteX36" fmla="*/ 171689 w 338942"/>
              <a:gd name="connsiteY36" fmla="*/ 266872 h 448056"/>
              <a:gd name="connsiteX37" fmla="*/ 97070 w 338942"/>
              <a:gd name="connsiteY37" fmla="*/ 198602 h 448056"/>
              <a:gd name="connsiteX38" fmla="*/ 169471 w 338942"/>
              <a:gd name="connsiteY38" fmla="*/ 21905 h 448056"/>
              <a:gd name="connsiteX39" fmla="*/ 47606 w 338942"/>
              <a:gd name="connsiteY39" fmla="*/ 61850 h 448056"/>
              <a:gd name="connsiteX40" fmla="*/ 169471 w 338942"/>
              <a:gd name="connsiteY40" fmla="*/ 101795 h 448056"/>
              <a:gd name="connsiteX41" fmla="*/ 291336 w 338942"/>
              <a:gd name="connsiteY41" fmla="*/ 61850 h 448056"/>
              <a:gd name="connsiteX42" fmla="*/ 169471 w 338942"/>
              <a:gd name="connsiteY42" fmla="*/ 21905 h 448056"/>
              <a:gd name="connsiteX43" fmla="*/ 169471 w 338942"/>
              <a:gd name="connsiteY43" fmla="*/ 0 h 448056"/>
              <a:gd name="connsiteX44" fmla="*/ 338942 w 338942"/>
              <a:gd name="connsiteY44" fmla="*/ 55550 h 448056"/>
              <a:gd name="connsiteX45" fmla="*/ 338942 w 338942"/>
              <a:gd name="connsiteY45" fmla="*/ 392507 h 448056"/>
              <a:gd name="connsiteX46" fmla="*/ 338942 w 338942"/>
              <a:gd name="connsiteY46" fmla="*/ 395783 h 448056"/>
              <a:gd name="connsiteX47" fmla="*/ 337934 w 338942"/>
              <a:gd name="connsiteY47" fmla="*/ 395783 h 448056"/>
              <a:gd name="connsiteX48" fmla="*/ 169471 w 338942"/>
              <a:gd name="connsiteY48" fmla="*/ 448056 h 448056"/>
              <a:gd name="connsiteX49" fmla="*/ 1008 w 338942"/>
              <a:gd name="connsiteY49" fmla="*/ 395783 h 448056"/>
              <a:gd name="connsiteX50" fmla="*/ 0 w 338942"/>
              <a:gd name="connsiteY50" fmla="*/ 395783 h 448056"/>
              <a:gd name="connsiteX51" fmla="*/ 0 w 338942"/>
              <a:gd name="connsiteY51" fmla="*/ 392507 h 448056"/>
              <a:gd name="connsiteX52" fmla="*/ 0 w 338942"/>
              <a:gd name="connsiteY52" fmla="*/ 55550 h 448056"/>
              <a:gd name="connsiteX53" fmla="*/ 169471 w 338942"/>
              <a:gd name="connsiteY53" fmla="*/ 0 h 44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38942" h="448056">
                <a:moveTo>
                  <a:pt x="221877" y="278494"/>
                </a:moveTo>
                <a:lnTo>
                  <a:pt x="239164" y="278494"/>
                </a:lnTo>
                <a:cubicBezTo>
                  <a:pt x="246392" y="278494"/>
                  <a:pt x="252056" y="280090"/>
                  <a:pt x="256158" y="283280"/>
                </a:cubicBezTo>
                <a:cubicBezTo>
                  <a:pt x="260260" y="286471"/>
                  <a:pt x="262311" y="290866"/>
                  <a:pt x="262311" y="296465"/>
                </a:cubicBezTo>
                <a:cubicBezTo>
                  <a:pt x="262311" y="302195"/>
                  <a:pt x="260293" y="306786"/>
                  <a:pt x="256256" y="310237"/>
                </a:cubicBezTo>
                <a:cubicBezTo>
                  <a:pt x="252024" y="313687"/>
                  <a:pt x="246261" y="315413"/>
                  <a:pt x="238969" y="315413"/>
                </a:cubicBezTo>
                <a:lnTo>
                  <a:pt x="221877" y="315413"/>
                </a:lnTo>
                <a:close/>
                <a:moveTo>
                  <a:pt x="79002" y="224288"/>
                </a:moveTo>
                <a:lnTo>
                  <a:pt x="94433" y="224288"/>
                </a:lnTo>
                <a:cubicBezTo>
                  <a:pt x="108628" y="224288"/>
                  <a:pt x="119599" y="228260"/>
                  <a:pt x="127348" y="236204"/>
                </a:cubicBezTo>
                <a:cubicBezTo>
                  <a:pt x="134770" y="243822"/>
                  <a:pt x="138482" y="254175"/>
                  <a:pt x="138482" y="267262"/>
                </a:cubicBezTo>
                <a:cubicBezTo>
                  <a:pt x="138482" y="281262"/>
                  <a:pt x="134673" y="292331"/>
                  <a:pt x="127055" y="300470"/>
                </a:cubicBezTo>
                <a:cubicBezTo>
                  <a:pt x="119241" y="308869"/>
                  <a:pt x="108433" y="313069"/>
                  <a:pt x="94629" y="313069"/>
                </a:cubicBezTo>
                <a:lnTo>
                  <a:pt x="79002" y="313069"/>
                </a:lnTo>
                <a:close/>
                <a:moveTo>
                  <a:pt x="221877" y="221847"/>
                </a:moveTo>
                <a:lnTo>
                  <a:pt x="233695" y="221847"/>
                </a:lnTo>
                <a:cubicBezTo>
                  <a:pt x="249061" y="221847"/>
                  <a:pt x="256744" y="226990"/>
                  <a:pt x="256744" y="237278"/>
                </a:cubicBezTo>
                <a:cubicBezTo>
                  <a:pt x="256744" y="242748"/>
                  <a:pt x="254856" y="247078"/>
                  <a:pt x="251080" y="250268"/>
                </a:cubicBezTo>
                <a:cubicBezTo>
                  <a:pt x="247303" y="253459"/>
                  <a:pt x="242192" y="255054"/>
                  <a:pt x="235746" y="255054"/>
                </a:cubicBezTo>
                <a:lnTo>
                  <a:pt x="221877" y="255054"/>
                </a:lnTo>
                <a:close/>
                <a:moveTo>
                  <a:pt x="190330" y="198602"/>
                </a:moveTo>
                <a:lnTo>
                  <a:pt x="190330" y="338658"/>
                </a:lnTo>
                <a:lnTo>
                  <a:pt x="244145" y="338658"/>
                </a:lnTo>
                <a:cubicBezTo>
                  <a:pt x="260098" y="338658"/>
                  <a:pt x="272648" y="334882"/>
                  <a:pt x="281796" y="327329"/>
                </a:cubicBezTo>
                <a:cubicBezTo>
                  <a:pt x="290945" y="319775"/>
                  <a:pt x="295519" y="309618"/>
                  <a:pt x="295519" y="296856"/>
                </a:cubicBezTo>
                <a:cubicBezTo>
                  <a:pt x="295519" y="288196"/>
                  <a:pt x="292621" y="280838"/>
                  <a:pt x="286826" y="274783"/>
                </a:cubicBezTo>
                <a:cubicBezTo>
                  <a:pt x="280836" y="268467"/>
                  <a:pt x="272795" y="264691"/>
                  <a:pt x="262702" y="263453"/>
                </a:cubicBezTo>
                <a:lnTo>
                  <a:pt x="262702" y="263063"/>
                </a:lnTo>
                <a:cubicBezTo>
                  <a:pt x="270060" y="261044"/>
                  <a:pt x="276213" y="257528"/>
                  <a:pt x="281162" y="252514"/>
                </a:cubicBezTo>
                <a:cubicBezTo>
                  <a:pt x="287022" y="246589"/>
                  <a:pt x="289952" y="239557"/>
                  <a:pt x="289952" y="231418"/>
                </a:cubicBezTo>
                <a:cubicBezTo>
                  <a:pt x="289952" y="221326"/>
                  <a:pt x="285980" y="213415"/>
                  <a:pt x="278036" y="207685"/>
                </a:cubicBezTo>
                <a:cubicBezTo>
                  <a:pt x="269637" y="201629"/>
                  <a:pt x="257396" y="198602"/>
                  <a:pt x="241313" y="198602"/>
                </a:cubicBezTo>
                <a:close/>
                <a:moveTo>
                  <a:pt x="47455" y="198602"/>
                </a:moveTo>
                <a:lnTo>
                  <a:pt x="47455" y="338658"/>
                </a:lnTo>
                <a:lnTo>
                  <a:pt x="97070" y="338658"/>
                </a:lnTo>
                <a:cubicBezTo>
                  <a:pt x="119664" y="338658"/>
                  <a:pt x="137749" y="332131"/>
                  <a:pt x="151325" y="319076"/>
                </a:cubicBezTo>
                <a:cubicBezTo>
                  <a:pt x="164901" y="306021"/>
                  <a:pt x="171689" y="288619"/>
                  <a:pt x="171689" y="266872"/>
                </a:cubicBezTo>
                <a:cubicBezTo>
                  <a:pt x="171689" y="221358"/>
                  <a:pt x="146816" y="198602"/>
                  <a:pt x="97070" y="198602"/>
                </a:cubicBezTo>
                <a:close/>
                <a:moveTo>
                  <a:pt x="169471" y="21905"/>
                </a:moveTo>
                <a:cubicBezTo>
                  <a:pt x="102167" y="21905"/>
                  <a:pt x="47606" y="39789"/>
                  <a:pt x="47606" y="61850"/>
                </a:cubicBezTo>
                <a:cubicBezTo>
                  <a:pt x="47606" y="83911"/>
                  <a:pt x="102167" y="101795"/>
                  <a:pt x="169471" y="101795"/>
                </a:cubicBezTo>
                <a:cubicBezTo>
                  <a:pt x="236775" y="101795"/>
                  <a:pt x="291336" y="83911"/>
                  <a:pt x="291336" y="61850"/>
                </a:cubicBezTo>
                <a:cubicBezTo>
                  <a:pt x="291336" y="39789"/>
                  <a:pt x="236775" y="21905"/>
                  <a:pt x="169471" y="21905"/>
                </a:cubicBezTo>
                <a:close/>
                <a:moveTo>
                  <a:pt x="169471" y="0"/>
                </a:moveTo>
                <a:cubicBezTo>
                  <a:pt x="263067" y="0"/>
                  <a:pt x="338942" y="24870"/>
                  <a:pt x="338942" y="55550"/>
                </a:cubicBezTo>
                <a:lnTo>
                  <a:pt x="338942" y="392507"/>
                </a:lnTo>
                <a:lnTo>
                  <a:pt x="338942" y="395783"/>
                </a:lnTo>
                <a:lnTo>
                  <a:pt x="337934" y="395783"/>
                </a:lnTo>
                <a:cubicBezTo>
                  <a:pt x="333263" y="425005"/>
                  <a:pt x="259580" y="448056"/>
                  <a:pt x="169471" y="448056"/>
                </a:cubicBezTo>
                <a:cubicBezTo>
                  <a:pt x="79363" y="448056"/>
                  <a:pt x="5680" y="425005"/>
                  <a:pt x="1008" y="395783"/>
                </a:cubicBezTo>
                <a:lnTo>
                  <a:pt x="0" y="395783"/>
                </a:lnTo>
                <a:lnTo>
                  <a:pt x="0" y="392507"/>
                </a:lnTo>
                <a:lnTo>
                  <a:pt x="0" y="55550"/>
                </a:lnTo>
                <a:cubicBezTo>
                  <a:pt x="0" y="24870"/>
                  <a:pt x="75875" y="0"/>
                  <a:pt x="16947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endParaRPr lang="en-US" sz="800" dirty="0">
              <a:solidFill>
                <a:schemeClr val="tx2"/>
              </a:solidFill>
            </a:endParaRPr>
          </a:p>
        </p:txBody>
      </p:sp>
    </p:spTree>
    <p:extLst>
      <p:ext uri="{BB962C8B-B14F-4D97-AF65-F5344CB8AC3E}">
        <p14:creationId xmlns:p14="http://schemas.microsoft.com/office/powerpoint/2010/main" val="3657794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250"/>
                                        <p:tgtEl>
                                          <p:spTgt spid="9">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250"/>
                                        <p:tgtEl>
                                          <p:spTgt spid="9">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9">
                                            <p:txEl>
                                              <p:pRg st="2" end="2"/>
                                            </p:txEl>
                                          </p:spTgt>
                                        </p:tgtEl>
                                        <p:attrNameLst>
                                          <p:attrName>style.visibility</p:attrName>
                                        </p:attrNameLst>
                                      </p:cBhvr>
                                      <p:to>
                                        <p:strVal val="visible"/>
                                      </p:to>
                                    </p:set>
                                    <p:animEffect transition="in" filter="fade">
                                      <p:cBhvr>
                                        <p:cTn id="19" dur="250"/>
                                        <p:tgtEl>
                                          <p:spTgt spid="9">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9">
                                            <p:txEl>
                                              <p:pRg st="3" end="3"/>
                                            </p:txEl>
                                          </p:spTgt>
                                        </p:tgtEl>
                                        <p:attrNameLst>
                                          <p:attrName>style.visibility</p:attrName>
                                        </p:attrNameLst>
                                      </p:cBhvr>
                                      <p:to>
                                        <p:strVal val="visible"/>
                                      </p:to>
                                    </p:set>
                                    <p:animEffect transition="in" filter="fade">
                                      <p:cBhvr>
                                        <p:cTn id="23" dur="25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Cache</a:t>
            </a:r>
            <a:endParaRPr dirty="0">
              <a:solidFill>
                <a:srgbClr val="5F5F5F">
                  <a:alpha val="99000"/>
                </a:srgbClr>
              </a:solidFill>
            </a:endParaRPr>
          </a:p>
        </p:txBody>
      </p:sp>
      <p:sp>
        <p:nvSpPr>
          <p:cNvPr id="6" name="Content Placeholder 2"/>
          <p:cNvSpPr txBox="1">
            <a:spLocks/>
          </p:cNvSpPr>
          <p:nvPr/>
        </p:nvSpPr>
        <p:spPr>
          <a:xfrm>
            <a:off x="4686445" y="3286125"/>
            <a:ext cx="6380162" cy="169892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Low latency, in-memory distributed cache</a:t>
            </a:r>
          </a:p>
          <a:p>
            <a:pPr marL="3175" indent="0">
              <a:lnSpc>
                <a:spcPct val="100000"/>
              </a:lnSpc>
              <a:buFont typeface="Arial" pitchFamily="34" charset="0"/>
              <a:buNone/>
            </a:pPr>
            <a:r>
              <a:rPr lang="en-US" sz="2400" dirty="0">
                <a:solidFill>
                  <a:srgbClr val="5F5F5F">
                    <a:alpha val="99000"/>
                  </a:srgbClr>
                </a:solidFill>
                <a:latin typeface="Segoe UI"/>
              </a:rPr>
              <a:t>Dynamically grow and shrink cache size</a:t>
            </a:r>
          </a:p>
          <a:p>
            <a:pPr marL="3175" indent="0">
              <a:lnSpc>
                <a:spcPct val="100000"/>
              </a:lnSpc>
              <a:buFont typeface="Arial" pitchFamily="34" charset="0"/>
              <a:buNone/>
            </a:pPr>
            <a:r>
              <a:rPr lang="en-US" sz="2400" dirty="0">
                <a:solidFill>
                  <a:srgbClr val="5F5F5F">
                    <a:alpha val="99000"/>
                  </a:srgbClr>
                </a:solidFill>
                <a:latin typeface="Segoe UI"/>
              </a:rPr>
              <a:t>High availability support</a:t>
            </a:r>
          </a:p>
          <a:p>
            <a:pPr marL="3175" indent="0">
              <a:lnSpc>
                <a:spcPct val="100000"/>
              </a:lnSpc>
              <a:buFont typeface="Arial" pitchFamily="34" charset="0"/>
              <a:buNone/>
            </a:pPr>
            <a:r>
              <a:rPr lang="en-US" sz="2400" dirty="0" err="1">
                <a:solidFill>
                  <a:srgbClr val="5F5F5F">
                    <a:alpha val="99000"/>
                  </a:srgbClr>
                </a:solidFill>
                <a:latin typeface="Segoe UI"/>
              </a:rPr>
              <a:t>Memcached</a:t>
            </a:r>
            <a:r>
              <a:rPr lang="en-US" sz="2400" dirty="0">
                <a:solidFill>
                  <a:srgbClr val="5F5F5F">
                    <a:alpha val="99000"/>
                  </a:srgbClr>
                </a:solidFill>
                <a:latin typeface="Segoe UI"/>
              </a:rPr>
              <a:t> protocol support</a:t>
            </a:r>
          </a:p>
        </p:txBody>
      </p:sp>
      <p:sp>
        <p:nvSpPr>
          <p:cNvPr id="7" name="Cache Icon"/>
          <p:cNvSpPr>
            <a:spLocks noChangeAspect="1"/>
          </p:cNvSpPr>
          <p:nvPr/>
        </p:nvSpPr>
        <p:spPr>
          <a:xfrm>
            <a:off x="1188721" y="2334640"/>
            <a:ext cx="3055556" cy="3055556"/>
          </a:xfrm>
          <a:custGeom>
            <a:avLst/>
            <a:gdLst>
              <a:gd name="connsiteX0" fmla="*/ 3232149 w 6464300"/>
              <a:gd name="connsiteY0" fmla="*/ 2851149 h 6464300"/>
              <a:gd name="connsiteX1" fmla="*/ 3613150 w 6464300"/>
              <a:gd name="connsiteY1" fmla="*/ 3232150 h 6464300"/>
              <a:gd name="connsiteX2" fmla="*/ 3612719 w 6464300"/>
              <a:gd name="connsiteY2" fmla="*/ 3236429 h 6464300"/>
              <a:gd name="connsiteX3" fmla="*/ 4316291 w 6464300"/>
              <a:gd name="connsiteY3" fmla="*/ 3940001 h 6464300"/>
              <a:gd name="connsiteX4" fmla="*/ 4371201 w 6464300"/>
              <a:gd name="connsiteY4" fmla="*/ 3849616 h 6464300"/>
              <a:gd name="connsiteX5" fmla="*/ 4501231 w 6464300"/>
              <a:gd name="connsiteY5" fmla="*/ 3493220 h 6464300"/>
              <a:gd name="connsiteX6" fmla="*/ 4517816 w 6464300"/>
              <a:gd name="connsiteY6" fmla="*/ 3384552 h 6464300"/>
              <a:gd name="connsiteX7" fmla="*/ 5383455 w 6464300"/>
              <a:gd name="connsiteY7" fmla="*/ 3384552 h 6464300"/>
              <a:gd name="connsiteX8" fmla="*/ 5380004 w 6464300"/>
              <a:gd name="connsiteY8" fmla="*/ 3452896 h 6464300"/>
              <a:gd name="connsiteX9" fmla="*/ 4992826 w 6464300"/>
              <a:gd name="connsiteY9" fmla="*/ 4481970 h 6464300"/>
              <a:gd name="connsiteX10" fmla="*/ 4934430 w 6464300"/>
              <a:gd name="connsiteY10" fmla="*/ 4558140 h 6464300"/>
              <a:gd name="connsiteX11" fmla="*/ 4970462 w 6464300"/>
              <a:gd name="connsiteY11" fmla="*/ 4594173 h 6464300"/>
              <a:gd name="connsiteX12" fmla="*/ 4970462 w 6464300"/>
              <a:gd name="connsiteY12" fmla="*/ 4970465 h 6464300"/>
              <a:gd name="connsiteX13" fmla="*/ 4970462 w 6464300"/>
              <a:gd name="connsiteY13" fmla="*/ 4970464 h 6464300"/>
              <a:gd name="connsiteX14" fmla="*/ 4594169 w 6464300"/>
              <a:gd name="connsiteY14" fmla="*/ 4970464 h 6464300"/>
              <a:gd name="connsiteX15" fmla="*/ 3236426 w 6464300"/>
              <a:gd name="connsiteY15" fmla="*/ 3612720 h 6464300"/>
              <a:gd name="connsiteX16" fmla="*/ 3232149 w 6464300"/>
              <a:gd name="connsiteY16" fmla="*/ 3613151 h 6464300"/>
              <a:gd name="connsiteX17" fmla="*/ 2851148 w 6464300"/>
              <a:gd name="connsiteY17" fmla="*/ 3232150 h 6464300"/>
              <a:gd name="connsiteX18" fmla="*/ 3232149 w 6464300"/>
              <a:gd name="connsiteY18" fmla="*/ 2851149 h 6464300"/>
              <a:gd name="connsiteX19" fmla="*/ 4860003 w 6464300"/>
              <a:gd name="connsiteY19" fmla="*/ 1816866 h 6464300"/>
              <a:gd name="connsiteX20" fmla="*/ 4898139 w 6464300"/>
              <a:gd name="connsiteY20" fmla="*/ 1858826 h 6464300"/>
              <a:gd name="connsiteX21" fmla="*/ 5380004 w 6464300"/>
              <a:gd name="connsiteY21" fmla="*/ 3011406 h 6464300"/>
              <a:gd name="connsiteX22" fmla="*/ 5384176 w 6464300"/>
              <a:gd name="connsiteY22" fmla="*/ 3094040 h 6464300"/>
              <a:gd name="connsiteX23" fmla="*/ 4519997 w 6464300"/>
              <a:gd name="connsiteY23" fmla="*/ 3094040 h 6464300"/>
              <a:gd name="connsiteX24" fmla="*/ 4501231 w 6464300"/>
              <a:gd name="connsiteY24" fmla="*/ 2971083 h 6464300"/>
              <a:gd name="connsiteX25" fmla="*/ 4306315 w 6464300"/>
              <a:gd name="connsiteY25" fmla="*/ 2507881 h 6464300"/>
              <a:gd name="connsiteX26" fmla="*/ 4247561 w 6464300"/>
              <a:gd name="connsiteY26" fmla="*/ 2429309 h 6464300"/>
              <a:gd name="connsiteX27" fmla="*/ 1604296 w 6464300"/>
              <a:gd name="connsiteY27" fmla="*/ 1816865 h 6464300"/>
              <a:gd name="connsiteX28" fmla="*/ 2216739 w 6464300"/>
              <a:gd name="connsiteY28" fmla="*/ 2429308 h 6464300"/>
              <a:gd name="connsiteX29" fmla="*/ 2157983 w 6464300"/>
              <a:gd name="connsiteY29" fmla="*/ 2507881 h 6464300"/>
              <a:gd name="connsiteX30" fmla="*/ 1963067 w 6464300"/>
              <a:gd name="connsiteY30" fmla="*/ 2971083 h 6464300"/>
              <a:gd name="connsiteX31" fmla="*/ 1944302 w 6464300"/>
              <a:gd name="connsiteY31" fmla="*/ 3094040 h 6464300"/>
              <a:gd name="connsiteX32" fmla="*/ 1080122 w 6464300"/>
              <a:gd name="connsiteY32" fmla="*/ 3094040 h 6464300"/>
              <a:gd name="connsiteX33" fmla="*/ 1084295 w 6464300"/>
              <a:gd name="connsiteY33" fmla="*/ 3011406 h 6464300"/>
              <a:gd name="connsiteX34" fmla="*/ 1566159 w 6464300"/>
              <a:gd name="connsiteY34" fmla="*/ 1858826 h 6464300"/>
              <a:gd name="connsiteX35" fmla="*/ 3377406 w 6464300"/>
              <a:gd name="connsiteY35" fmla="*/ 1080485 h 6464300"/>
              <a:gd name="connsiteX36" fmla="*/ 3452895 w 6464300"/>
              <a:gd name="connsiteY36" fmla="*/ 1084297 h 6464300"/>
              <a:gd name="connsiteX37" fmla="*/ 4605474 w 6464300"/>
              <a:gd name="connsiteY37" fmla="*/ 1566161 h 6464300"/>
              <a:gd name="connsiteX38" fmla="*/ 4654922 w 6464300"/>
              <a:gd name="connsiteY38" fmla="*/ 1611102 h 6464300"/>
              <a:gd name="connsiteX39" fmla="*/ 4043169 w 6464300"/>
              <a:gd name="connsiteY39" fmla="*/ 2222855 h 6464300"/>
              <a:gd name="connsiteX40" fmla="*/ 3956420 w 6464300"/>
              <a:gd name="connsiteY40" fmla="*/ 2157985 h 6464300"/>
              <a:gd name="connsiteX41" fmla="*/ 3493218 w 6464300"/>
              <a:gd name="connsiteY41" fmla="*/ 1963069 h 6464300"/>
              <a:gd name="connsiteX42" fmla="*/ 3377406 w 6464300"/>
              <a:gd name="connsiteY42" fmla="*/ 1945394 h 6464300"/>
              <a:gd name="connsiteX43" fmla="*/ 3086894 w 6464300"/>
              <a:gd name="connsiteY43" fmla="*/ 1080485 h 6464300"/>
              <a:gd name="connsiteX44" fmla="*/ 3086894 w 6464300"/>
              <a:gd name="connsiteY44" fmla="*/ 1945394 h 6464300"/>
              <a:gd name="connsiteX45" fmla="*/ 2971081 w 6464300"/>
              <a:gd name="connsiteY45" fmla="*/ 1963069 h 6464300"/>
              <a:gd name="connsiteX46" fmla="*/ 2507879 w 6464300"/>
              <a:gd name="connsiteY46" fmla="*/ 2157985 h 6464300"/>
              <a:gd name="connsiteX47" fmla="*/ 2421131 w 6464300"/>
              <a:gd name="connsiteY47" fmla="*/ 2222855 h 6464300"/>
              <a:gd name="connsiteX48" fmla="*/ 1809378 w 6464300"/>
              <a:gd name="connsiteY48" fmla="*/ 1611101 h 6464300"/>
              <a:gd name="connsiteX49" fmla="*/ 1858824 w 6464300"/>
              <a:gd name="connsiteY49" fmla="*/ 1566161 h 6464300"/>
              <a:gd name="connsiteX50" fmla="*/ 3011404 w 6464300"/>
              <a:gd name="connsiteY50" fmla="*/ 1084297 h 6464300"/>
              <a:gd name="connsiteX51" fmla="*/ 3232149 w 6464300"/>
              <a:gd name="connsiteY51" fmla="*/ 577849 h 6464300"/>
              <a:gd name="connsiteX52" fmla="*/ 577848 w 6464300"/>
              <a:gd name="connsiteY52" fmla="*/ 3232150 h 6464300"/>
              <a:gd name="connsiteX53" fmla="*/ 3232149 w 6464300"/>
              <a:gd name="connsiteY53" fmla="*/ 5886451 h 6464300"/>
              <a:gd name="connsiteX54" fmla="*/ 5886450 w 6464300"/>
              <a:gd name="connsiteY54" fmla="*/ 3232150 h 6464300"/>
              <a:gd name="connsiteX55" fmla="*/ 3232149 w 6464300"/>
              <a:gd name="connsiteY55" fmla="*/ 577849 h 6464300"/>
              <a:gd name="connsiteX56" fmla="*/ 3232150 w 6464300"/>
              <a:gd name="connsiteY56" fmla="*/ 0 h 6464300"/>
              <a:gd name="connsiteX57" fmla="*/ 6464300 w 6464300"/>
              <a:gd name="connsiteY57" fmla="*/ 3232150 h 6464300"/>
              <a:gd name="connsiteX58" fmla="*/ 3232150 w 6464300"/>
              <a:gd name="connsiteY58" fmla="*/ 6464300 h 6464300"/>
              <a:gd name="connsiteX59" fmla="*/ 0 w 6464300"/>
              <a:gd name="connsiteY59" fmla="*/ 3232150 h 6464300"/>
              <a:gd name="connsiteX60" fmla="*/ 3232150 w 6464300"/>
              <a:gd name="connsiteY60" fmla="*/ 0 h 646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464300" h="6464300">
                <a:moveTo>
                  <a:pt x="3232149" y="2851149"/>
                </a:moveTo>
                <a:cubicBezTo>
                  <a:pt x="3442570" y="2851149"/>
                  <a:pt x="3613150" y="3021729"/>
                  <a:pt x="3613150" y="3232150"/>
                </a:cubicBezTo>
                <a:lnTo>
                  <a:pt x="3612719" y="3236429"/>
                </a:lnTo>
                <a:lnTo>
                  <a:pt x="4316291" y="3940001"/>
                </a:lnTo>
                <a:lnTo>
                  <a:pt x="4371201" y="3849616"/>
                </a:lnTo>
                <a:cubicBezTo>
                  <a:pt x="4431028" y="3739486"/>
                  <a:pt x="4475348" y="3619711"/>
                  <a:pt x="4501231" y="3493220"/>
                </a:cubicBezTo>
                <a:lnTo>
                  <a:pt x="4517816" y="3384552"/>
                </a:lnTo>
                <a:lnTo>
                  <a:pt x="5383455" y="3384552"/>
                </a:lnTo>
                <a:lnTo>
                  <a:pt x="5380004" y="3452896"/>
                </a:lnTo>
                <a:cubicBezTo>
                  <a:pt x="5341307" y="3833938"/>
                  <a:pt x="5203523" y="4185686"/>
                  <a:pt x="4992826" y="4481970"/>
                </a:cubicBezTo>
                <a:lnTo>
                  <a:pt x="4934430" y="4558140"/>
                </a:lnTo>
                <a:lnTo>
                  <a:pt x="4970462" y="4594173"/>
                </a:lnTo>
                <a:cubicBezTo>
                  <a:pt x="5074373" y="4698083"/>
                  <a:pt x="5074373" y="4866555"/>
                  <a:pt x="4970462" y="4970465"/>
                </a:cubicBezTo>
                <a:lnTo>
                  <a:pt x="4970462" y="4970464"/>
                </a:lnTo>
                <a:cubicBezTo>
                  <a:pt x="4866552" y="5074375"/>
                  <a:pt x="4698079" y="5074375"/>
                  <a:pt x="4594169" y="4970464"/>
                </a:cubicBezTo>
                <a:lnTo>
                  <a:pt x="3236426" y="3612720"/>
                </a:lnTo>
                <a:lnTo>
                  <a:pt x="3232149" y="3613151"/>
                </a:lnTo>
                <a:cubicBezTo>
                  <a:pt x="3021728" y="3613151"/>
                  <a:pt x="2851148" y="3442571"/>
                  <a:pt x="2851148" y="3232150"/>
                </a:cubicBezTo>
                <a:cubicBezTo>
                  <a:pt x="2851148" y="3021729"/>
                  <a:pt x="3021728" y="2851149"/>
                  <a:pt x="3232149" y="2851149"/>
                </a:cubicBezTo>
                <a:close/>
                <a:moveTo>
                  <a:pt x="4860003" y="1816866"/>
                </a:moveTo>
                <a:lnTo>
                  <a:pt x="4898139" y="1858826"/>
                </a:lnTo>
                <a:cubicBezTo>
                  <a:pt x="5162134" y="2178714"/>
                  <a:pt x="5335779" y="2575931"/>
                  <a:pt x="5380004" y="3011406"/>
                </a:cubicBezTo>
                <a:lnTo>
                  <a:pt x="5384176" y="3094040"/>
                </a:lnTo>
                <a:lnTo>
                  <a:pt x="4519997" y="3094040"/>
                </a:lnTo>
                <a:lnTo>
                  <a:pt x="4501231" y="2971083"/>
                </a:lnTo>
                <a:cubicBezTo>
                  <a:pt x="4466720" y="2802428"/>
                  <a:pt x="4399432" y="2645713"/>
                  <a:pt x="4306315" y="2507881"/>
                </a:cubicBezTo>
                <a:lnTo>
                  <a:pt x="4247561" y="2429309"/>
                </a:lnTo>
                <a:close/>
                <a:moveTo>
                  <a:pt x="1604296" y="1816865"/>
                </a:moveTo>
                <a:lnTo>
                  <a:pt x="2216739" y="2429308"/>
                </a:lnTo>
                <a:lnTo>
                  <a:pt x="2157983" y="2507881"/>
                </a:lnTo>
                <a:cubicBezTo>
                  <a:pt x="2064866" y="2645713"/>
                  <a:pt x="1997579" y="2802428"/>
                  <a:pt x="1963067" y="2971083"/>
                </a:cubicBezTo>
                <a:lnTo>
                  <a:pt x="1944302" y="3094040"/>
                </a:lnTo>
                <a:lnTo>
                  <a:pt x="1080122" y="3094040"/>
                </a:lnTo>
                <a:lnTo>
                  <a:pt x="1084295" y="3011406"/>
                </a:lnTo>
                <a:cubicBezTo>
                  <a:pt x="1128520" y="2575931"/>
                  <a:pt x="1302164" y="2178714"/>
                  <a:pt x="1566159" y="1858826"/>
                </a:cubicBezTo>
                <a:close/>
                <a:moveTo>
                  <a:pt x="3377406" y="1080485"/>
                </a:moveTo>
                <a:lnTo>
                  <a:pt x="3452895" y="1084297"/>
                </a:lnTo>
                <a:cubicBezTo>
                  <a:pt x="3888370" y="1128522"/>
                  <a:pt x="4285586" y="1302166"/>
                  <a:pt x="4605474" y="1566161"/>
                </a:cubicBezTo>
                <a:lnTo>
                  <a:pt x="4654922" y="1611102"/>
                </a:lnTo>
                <a:lnTo>
                  <a:pt x="4043169" y="2222855"/>
                </a:lnTo>
                <a:lnTo>
                  <a:pt x="3956420" y="2157985"/>
                </a:lnTo>
                <a:cubicBezTo>
                  <a:pt x="3818588" y="2064868"/>
                  <a:pt x="3661873" y="1997581"/>
                  <a:pt x="3493218" y="1963069"/>
                </a:cubicBezTo>
                <a:lnTo>
                  <a:pt x="3377406" y="1945394"/>
                </a:lnTo>
                <a:close/>
                <a:moveTo>
                  <a:pt x="3086894" y="1080485"/>
                </a:moveTo>
                <a:lnTo>
                  <a:pt x="3086894" y="1945394"/>
                </a:lnTo>
                <a:lnTo>
                  <a:pt x="2971081" y="1963069"/>
                </a:lnTo>
                <a:cubicBezTo>
                  <a:pt x="2802426" y="1997581"/>
                  <a:pt x="2645710" y="2064868"/>
                  <a:pt x="2507879" y="2157985"/>
                </a:cubicBezTo>
                <a:lnTo>
                  <a:pt x="2421131" y="2222855"/>
                </a:lnTo>
                <a:lnTo>
                  <a:pt x="1809378" y="1611101"/>
                </a:lnTo>
                <a:lnTo>
                  <a:pt x="1858824" y="1566161"/>
                </a:lnTo>
                <a:cubicBezTo>
                  <a:pt x="2178712" y="1302166"/>
                  <a:pt x="2575928" y="1128522"/>
                  <a:pt x="3011404" y="1084297"/>
                </a:cubicBezTo>
                <a:close/>
                <a:moveTo>
                  <a:pt x="3232149" y="577849"/>
                </a:moveTo>
                <a:cubicBezTo>
                  <a:pt x="1766219" y="577849"/>
                  <a:pt x="577848" y="1766220"/>
                  <a:pt x="577848" y="3232150"/>
                </a:cubicBezTo>
                <a:cubicBezTo>
                  <a:pt x="577848" y="4698080"/>
                  <a:pt x="1766219" y="5886451"/>
                  <a:pt x="3232149" y="5886451"/>
                </a:cubicBezTo>
                <a:cubicBezTo>
                  <a:pt x="4698079" y="5886451"/>
                  <a:pt x="5886450" y="4698080"/>
                  <a:pt x="5886450" y="3232150"/>
                </a:cubicBezTo>
                <a:cubicBezTo>
                  <a:pt x="5886450" y="1766220"/>
                  <a:pt x="4698079" y="577849"/>
                  <a:pt x="3232149" y="577849"/>
                </a:cubicBezTo>
                <a:close/>
                <a:moveTo>
                  <a:pt x="3232150" y="0"/>
                </a:moveTo>
                <a:cubicBezTo>
                  <a:pt x="5017217" y="0"/>
                  <a:pt x="6464300" y="1447083"/>
                  <a:pt x="6464300" y="3232150"/>
                </a:cubicBezTo>
                <a:cubicBezTo>
                  <a:pt x="6464300" y="5017217"/>
                  <a:pt x="5017217" y="6464300"/>
                  <a:pt x="3232150" y="6464300"/>
                </a:cubicBezTo>
                <a:cubicBezTo>
                  <a:pt x="1447083" y="6464300"/>
                  <a:pt x="0" y="5017217"/>
                  <a:pt x="0" y="3232150"/>
                </a:cubicBezTo>
                <a:cubicBezTo>
                  <a:pt x="0" y="1447083"/>
                  <a:pt x="1447083" y="0"/>
                  <a:pt x="3232150"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2084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25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250"/>
                                        <p:tgtEl>
                                          <p:spTgt spid="6">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250"/>
                                        <p:tgtEl>
                                          <p:spTgt spid="6">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fade">
                                      <p:cBhvr>
                                        <p:cTn id="23" dur="25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Identity</a:t>
            </a:r>
            <a:endParaRPr dirty="0">
              <a:solidFill>
                <a:srgbClr val="5F5F5F">
                  <a:alpha val="99000"/>
                </a:srgbClr>
              </a:solidFill>
            </a:endParaRPr>
          </a:p>
        </p:txBody>
      </p:sp>
      <p:sp>
        <p:nvSpPr>
          <p:cNvPr id="7" name="Content Placeholder 2"/>
          <p:cNvSpPr txBox="1">
            <a:spLocks/>
          </p:cNvSpPr>
          <p:nvPr/>
        </p:nvSpPr>
        <p:spPr>
          <a:xfrm>
            <a:off x="4686445" y="3286125"/>
            <a:ext cx="6380162" cy="169892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Integrate with enterprise identity</a:t>
            </a:r>
          </a:p>
          <a:p>
            <a:pPr marL="3175" indent="0">
              <a:lnSpc>
                <a:spcPct val="100000"/>
              </a:lnSpc>
              <a:buFont typeface="Arial" pitchFamily="34" charset="0"/>
              <a:buNone/>
            </a:pPr>
            <a:r>
              <a:rPr lang="en-US" sz="2400" dirty="0">
                <a:solidFill>
                  <a:srgbClr val="5F5F5F">
                    <a:alpha val="99000"/>
                  </a:srgbClr>
                </a:solidFill>
                <a:latin typeface="Segoe UI"/>
              </a:rPr>
              <a:t>Enable single sign-on within your apps</a:t>
            </a:r>
          </a:p>
          <a:p>
            <a:pPr marL="3175" indent="0">
              <a:lnSpc>
                <a:spcPct val="100000"/>
              </a:lnSpc>
              <a:buFont typeface="Arial" pitchFamily="34" charset="0"/>
              <a:buNone/>
            </a:pPr>
            <a:r>
              <a:rPr lang="en-US" sz="2400" dirty="0">
                <a:solidFill>
                  <a:srgbClr val="5F5F5F">
                    <a:alpha val="99000"/>
                  </a:srgbClr>
                </a:solidFill>
                <a:latin typeface="Segoe UI"/>
              </a:rPr>
              <a:t>Enterprise Graph REST API</a:t>
            </a:r>
          </a:p>
          <a:p>
            <a:pPr marL="3175" indent="0">
              <a:lnSpc>
                <a:spcPct val="100000"/>
              </a:lnSpc>
              <a:buFont typeface="Arial" pitchFamily="34" charset="0"/>
              <a:buNone/>
            </a:pPr>
            <a:r>
              <a:rPr lang="en-US" sz="2400" dirty="0">
                <a:solidFill>
                  <a:srgbClr val="5F5F5F">
                    <a:alpha val="99000"/>
                  </a:srgbClr>
                </a:solidFill>
                <a:latin typeface="Segoe UI"/>
              </a:rPr>
              <a:t>93% of Fortune 1000 use Active Directory</a:t>
            </a:r>
          </a:p>
        </p:txBody>
      </p:sp>
      <p:sp>
        <p:nvSpPr>
          <p:cNvPr id="8" name="Person Icon"/>
          <p:cNvSpPr>
            <a:spLocks noChangeAspect="1"/>
          </p:cNvSpPr>
          <p:nvPr/>
        </p:nvSpPr>
        <p:spPr>
          <a:xfrm>
            <a:off x="1381850" y="1958785"/>
            <a:ext cx="2928773" cy="3208438"/>
          </a:xfrm>
          <a:custGeom>
            <a:avLst/>
            <a:gdLst>
              <a:gd name="connsiteX0" fmla="*/ 1618060 w 5829300"/>
              <a:gd name="connsiteY0" fmla="*/ 3124818 h 6385940"/>
              <a:gd name="connsiteX1" fmla="*/ 2066925 w 5829300"/>
              <a:gd name="connsiteY1" fmla="*/ 3318890 h 6385940"/>
              <a:gd name="connsiteX2" fmla="*/ 3838575 w 5829300"/>
              <a:gd name="connsiteY2" fmla="*/ 3242690 h 6385940"/>
              <a:gd name="connsiteX3" fmla="*/ 4705350 w 5829300"/>
              <a:gd name="connsiteY3" fmla="*/ 3271265 h 6385940"/>
              <a:gd name="connsiteX4" fmla="*/ 5505450 w 5829300"/>
              <a:gd name="connsiteY4" fmla="*/ 4004690 h 6385940"/>
              <a:gd name="connsiteX5" fmla="*/ 5829300 w 5829300"/>
              <a:gd name="connsiteY5" fmla="*/ 6385940 h 6385940"/>
              <a:gd name="connsiteX6" fmla="*/ 0 w 5829300"/>
              <a:gd name="connsiteY6" fmla="*/ 6385940 h 6385940"/>
              <a:gd name="connsiteX7" fmla="*/ 285750 w 5829300"/>
              <a:gd name="connsiteY7" fmla="*/ 4242815 h 6385940"/>
              <a:gd name="connsiteX8" fmla="*/ 1162050 w 5829300"/>
              <a:gd name="connsiteY8" fmla="*/ 3252215 h 6385940"/>
              <a:gd name="connsiteX9" fmla="*/ 1618060 w 5829300"/>
              <a:gd name="connsiteY9" fmla="*/ 3124818 h 6385940"/>
              <a:gd name="connsiteX10" fmla="*/ 2676359 w 5829300"/>
              <a:gd name="connsiteY10" fmla="*/ 562 h 6385940"/>
              <a:gd name="connsiteX11" fmla="*/ 4089224 w 5829300"/>
              <a:gd name="connsiteY11" fmla="*/ 1149289 h 6385940"/>
              <a:gd name="connsiteX12" fmla="*/ 3151704 w 5829300"/>
              <a:gd name="connsiteY12" fmla="*/ 2935709 h 6385940"/>
              <a:gd name="connsiteX13" fmla="*/ 1467016 w 5829300"/>
              <a:gd name="connsiteY13" fmla="*/ 1825723 h 6385940"/>
              <a:gd name="connsiteX14" fmla="*/ 2404536 w 5829300"/>
              <a:gd name="connsiteY14" fmla="*/ 39302 h 6385940"/>
              <a:gd name="connsiteX15" fmla="*/ 2676359 w 5829300"/>
              <a:gd name="connsiteY15" fmla="*/ 562 h 638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29300" h="6385940">
                <a:moveTo>
                  <a:pt x="1618060" y="3124818"/>
                </a:moveTo>
                <a:cubicBezTo>
                  <a:pt x="1772444" y="3118071"/>
                  <a:pt x="1925638" y="3164903"/>
                  <a:pt x="2066925" y="3318890"/>
                </a:cubicBezTo>
                <a:cubicBezTo>
                  <a:pt x="2705100" y="3903090"/>
                  <a:pt x="3419475" y="3706240"/>
                  <a:pt x="3838575" y="3242690"/>
                </a:cubicBezTo>
                <a:cubicBezTo>
                  <a:pt x="3984625" y="3099815"/>
                  <a:pt x="4264025" y="3090290"/>
                  <a:pt x="4705350" y="3271265"/>
                </a:cubicBezTo>
                <a:cubicBezTo>
                  <a:pt x="5029200" y="3391915"/>
                  <a:pt x="5372100" y="3655440"/>
                  <a:pt x="5505450" y="4004690"/>
                </a:cubicBezTo>
                <a:cubicBezTo>
                  <a:pt x="5661025" y="4598415"/>
                  <a:pt x="5768975" y="5506465"/>
                  <a:pt x="5829300" y="6385940"/>
                </a:cubicBezTo>
                <a:lnTo>
                  <a:pt x="0" y="6385940"/>
                </a:lnTo>
                <a:cubicBezTo>
                  <a:pt x="53975" y="5557265"/>
                  <a:pt x="174625" y="4700015"/>
                  <a:pt x="285750" y="4242815"/>
                </a:cubicBezTo>
                <a:cubicBezTo>
                  <a:pt x="428625" y="3560190"/>
                  <a:pt x="828675" y="3401440"/>
                  <a:pt x="1162050" y="3252215"/>
                </a:cubicBezTo>
                <a:cubicBezTo>
                  <a:pt x="1308100" y="3191890"/>
                  <a:pt x="1463675" y="3131565"/>
                  <a:pt x="1618060" y="3124818"/>
                </a:cubicBezTo>
                <a:close/>
                <a:moveTo>
                  <a:pt x="2676359" y="562"/>
                </a:moveTo>
                <a:cubicBezTo>
                  <a:pt x="3308642" y="-18518"/>
                  <a:pt x="3908690" y="449446"/>
                  <a:pt x="4089224" y="1149289"/>
                </a:cubicBezTo>
                <a:cubicBezTo>
                  <a:pt x="4295549" y="1949109"/>
                  <a:pt x="3875807" y="2748917"/>
                  <a:pt x="3151704" y="2935709"/>
                </a:cubicBezTo>
                <a:cubicBezTo>
                  <a:pt x="2427602" y="3122501"/>
                  <a:pt x="1673341" y="2625544"/>
                  <a:pt x="1467016" y="1825723"/>
                </a:cubicBezTo>
                <a:cubicBezTo>
                  <a:pt x="1260692" y="1025903"/>
                  <a:pt x="1680434" y="226095"/>
                  <a:pt x="2404536" y="39302"/>
                </a:cubicBezTo>
                <a:cubicBezTo>
                  <a:pt x="2495049" y="15953"/>
                  <a:pt x="2586033" y="3288"/>
                  <a:pt x="2676359" y="562"/>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42800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250"/>
                                        <p:tgtEl>
                                          <p:spTgt spid="7">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250"/>
                                        <p:tgtEl>
                                          <p:spTgt spid="7">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250"/>
                                        <p:tgtEl>
                                          <p:spTgt spid="7">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7">
                                            <p:txEl>
                                              <p:pRg st="3" end="3"/>
                                            </p:txEl>
                                          </p:spTgt>
                                        </p:tgtEl>
                                        <p:attrNameLst>
                                          <p:attrName>style.visibility</p:attrName>
                                        </p:attrNameLst>
                                      </p:cBhvr>
                                      <p:to>
                                        <p:strVal val="visible"/>
                                      </p:to>
                                    </p:set>
                                    <p:animEffect transition="in" filter="fade">
                                      <p:cBhvr>
                                        <p:cTn id="23" dur="25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Service </a:t>
            </a:r>
            <a:r>
              <a:rPr dirty="0">
                <a:solidFill>
                  <a:srgbClr val="5F5F5F">
                    <a:alpha val="99000"/>
                  </a:srgbClr>
                </a:solidFill>
              </a:rPr>
              <a:t>bus</a:t>
            </a:r>
          </a:p>
        </p:txBody>
      </p:sp>
      <p:sp>
        <p:nvSpPr>
          <p:cNvPr id="7"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Secure messaging and relay capabilities</a:t>
            </a:r>
          </a:p>
          <a:p>
            <a:pPr marL="3175" indent="0">
              <a:lnSpc>
                <a:spcPct val="100000"/>
              </a:lnSpc>
              <a:buFont typeface="Arial" pitchFamily="34" charset="0"/>
              <a:buNone/>
            </a:pPr>
            <a:r>
              <a:rPr lang="en-US" sz="2400" dirty="0">
                <a:solidFill>
                  <a:srgbClr val="5F5F5F">
                    <a:alpha val="99000"/>
                  </a:srgbClr>
                </a:solidFill>
                <a:latin typeface="Segoe UI"/>
              </a:rPr>
              <a:t>Easily build hybrid apps</a:t>
            </a:r>
          </a:p>
          <a:p>
            <a:pPr marL="3175" indent="0">
              <a:lnSpc>
                <a:spcPct val="100000"/>
              </a:lnSpc>
              <a:buFont typeface="Arial" pitchFamily="34" charset="0"/>
              <a:buNone/>
            </a:pPr>
            <a:r>
              <a:rPr lang="en-US" sz="2400" dirty="0">
                <a:solidFill>
                  <a:srgbClr val="5F5F5F">
                    <a:alpha val="99000"/>
                  </a:srgbClr>
                </a:solidFill>
                <a:latin typeface="Segoe UI"/>
              </a:rPr>
              <a:t>Enable loosely coupled solutions</a:t>
            </a:r>
          </a:p>
        </p:txBody>
      </p:sp>
      <p:sp>
        <p:nvSpPr>
          <p:cNvPr id="8" name="Service Bus Icon"/>
          <p:cNvSpPr>
            <a:spLocks noChangeAspect="1"/>
          </p:cNvSpPr>
          <p:nvPr/>
        </p:nvSpPr>
        <p:spPr>
          <a:xfrm>
            <a:off x="1413473" y="2060512"/>
            <a:ext cx="2892488" cy="3292411"/>
          </a:xfrm>
          <a:custGeom>
            <a:avLst/>
            <a:gdLst>
              <a:gd name="connsiteX0" fmla="*/ 109937 w 393631"/>
              <a:gd name="connsiteY0" fmla="*/ 255147 h 448056"/>
              <a:gd name="connsiteX1" fmla="*/ 159550 w 393631"/>
              <a:gd name="connsiteY1" fmla="*/ 255147 h 448056"/>
              <a:gd name="connsiteX2" fmla="*/ 159550 w 393631"/>
              <a:gd name="connsiteY2" fmla="*/ 356612 h 448056"/>
              <a:gd name="connsiteX3" fmla="*/ 193061 w 393631"/>
              <a:gd name="connsiteY3" fmla="*/ 356612 h 448056"/>
              <a:gd name="connsiteX4" fmla="*/ 134430 w 393631"/>
              <a:gd name="connsiteY4" fmla="*/ 448056 h 448056"/>
              <a:gd name="connsiteX5" fmla="*/ 75800 w 393631"/>
              <a:gd name="connsiteY5" fmla="*/ 356612 h 448056"/>
              <a:gd name="connsiteX6" fmla="*/ 109937 w 393631"/>
              <a:gd name="connsiteY6" fmla="*/ 356612 h 448056"/>
              <a:gd name="connsiteX7" fmla="*/ 85131 w 393631"/>
              <a:gd name="connsiteY7" fmla="*/ 207227 h 448056"/>
              <a:gd name="connsiteX8" fmla="*/ 197505 w 393631"/>
              <a:gd name="connsiteY8" fmla="*/ 207227 h 448056"/>
              <a:gd name="connsiteX9" fmla="*/ 197505 w 393631"/>
              <a:gd name="connsiteY9" fmla="*/ 233451 h 448056"/>
              <a:gd name="connsiteX10" fmla="*/ 85131 w 393631"/>
              <a:gd name="connsiteY10" fmla="*/ 233451 h 448056"/>
              <a:gd name="connsiteX11" fmla="*/ 85131 w 393631"/>
              <a:gd name="connsiteY11" fmla="*/ 170997 h 448056"/>
              <a:gd name="connsiteX12" fmla="*/ 197505 w 393631"/>
              <a:gd name="connsiteY12" fmla="*/ 170997 h 448056"/>
              <a:gd name="connsiteX13" fmla="*/ 197505 w 393631"/>
              <a:gd name="connsiteY13" fmla="*/ 197220 h 448056"/>
              <a:gd name="connsiteX14" fmla="*/ 85131 w 393631"/>
              <a:gd name="connsiteY14" fmla="*/ 197220 h 448056"/>
              <a:gd name="connsiteX15" fmla="*/ 85131 w 393631"/>
              <a:gd name="connsiteY15" fmla="*/ 134440 h 448056"/>
              <a:gd name="connsiteX16" fmla="*/ 197505 w 393631"/>
              <a:gd name="connsiteY16" fmla="*/ 134440 h 448056"/>
              <a:gd name="connsiteX17" fmla="*/ 197505 w 393631"/>
              <a:gd name="connsiteY17" fmla="*/ 160663 h 448056"/>
              <a:gd name="connsiteX18" fmla="*/ 85131 w 393631"/>
              <a:gd name="connsiteY18" fmla="*/ 160663 h 448056"/>
              <a:gd name="connsiteX19" fmla="*/ 184780 w 393631"/>
              <a:gd name="connsiteY19" fmla="*/ 33581 h 448056"/>
              <a:gd name="connsiteX20" fmla="*/ 306050 w 393631"/>
              <a:gd name="connsiteY20" fmla="*/ 165478 h 448056"/>
              <a:gd name="connsiteX21" fmla="*/ 306020 w 393631"/>
              <a:gd name="connsiteY21" fmla="*/ 182421 h 448056"/>
              <a:gd name="connsiteX22" fmla="*/ 323294 w 393631"/>
              <a:gd name="connsiteY22" fmla="*/ 182360 h 448056"/>
              <a:gd name="connsiteX23" fmla="*/ 323488 w 393631"/>
              <a:gd name="connsiteY23" fmla="*/ 182529 h 448056"/>
              <a:gd name="connsiteX24" fmla="*/ 323884 w 393631"/>
              <a:gd name="connsiteY24" fmla="*/ 182479 h 448056"/>
              <a:gd name="connsiteX25" fmla="*/ 392213 w 393631"/>
              <a:gd name="connsiteY25" fmla="*/ 238169 h 448056"/>
              <a:gd name="connsiteX26" fmla="*/ 393429 w 393631"/>
              <a:gd name="connsiteY26" fmla="*/ 250233 h 448056"/>
              <a:gd name="connsiteX27" fmla="*/ 393631 w 393631"/>
              <a:gd name="connsiteY27" fmla="*/ 250276 h 448056"/>
              <a:gd name="connsiteX28" fmla="*/ 393630 w 393631"/>
              <a:gd name="connsiteY28" fmla="*/ 331260 h 448056"/>
              <a:gd name="connsiteX29" fmla="*/ 344017 w 393631"/>
              <a:gd name="connsiteY29" fmla="*/ 331260 h 448056"/>
              <a:gd name="connsiteX30" fmla="*/ 184779 w 393631"/>
              <a:gd name="connsiteY30" fmla="*/ 331260 h 448056"/>
              <a:gd name="connsiteX31" fmla="*/ 184779 w 393631"/>
              <a:gd name="connsiteY31" fmla="*/ 281647 h 448056"/>
              <a:gd name="connsiteX32" fmla="*/ 343713 w 393631"/>
              <a:gd name="connsiteY32" fmla="*/ 281647 h 448056"/>
              <a:gd name="connsiteX33" fmla="*/ 343607 w 393631"/>
              <a:gd name="connsiteY33" fmla="*/ 274792 h 448056"/>
              <a:gd name="connsiteX34" fmla="*/ 343896 w 393631"/>
              <a:gd name="connsiteY34" fmla="*/ 272497 h 448056"/>
              <a:gd name="connsiteX35" fmla="*/ 311588 w 393631"/>
              <a:gd name="connsiteY35" fmla="*/ 232857 h 448056"/>
              <a:gd name="connsiteX36" fmla="*/ 306587 w 393631"/>
              <a:gd name="connsiteY36" fmla="*/ 232353 h 448056"/>
              <a:gd name="connsiteX37" fmla="*/ 306020 w 393631"/>
              <a:gd name="connsiteY37" fmla="*/ 232034 h 448056"/>
              <a:gd name="connsiteX38" fmla="*/ 256407 w 393631"/>
              <a:gd name="connsiteY38" fmla="*/ 232034 h 448056"/>
              <a:gd name="connsiteX39" fmla="*/ 256407 w 393631"/>
              <a:gd name="connsiteY39" fmla="*/ 232034 h 448056"/>
              <a:gd name="connsiteX40" fmla="*/ 256407 w 393631"/>
              <a:gd name="connsiteY40" fmla="*/ 185664 h 448056"/>
              <a:gd name="connsiteX41" fmla="*/ 256224 w 393631"/>
              <a:gd name="connsiteY41" fmla="*/ 169895 h 448056"/>
              <a:gd name="connsiteX42" fmla="*/ 184780 w 393631"/>
              <a:gd name="connsiteY42" fmla="*/ 82923 h 448056"/>
              <a:gd name="connsiteX43" fmla="*/ 0 w 393631"/>
              <a:gd name="connsiteY43" fmla="*/ 0 h 448056"/>
              <a:gd name="connsiteX44" fmla="*/ 159659 w 393631"/>
              <a:gd name="connsiteY44" fmla="*/ 0 h 448056"/>
              <a:gd name="connsiteX45" fmla="*/ 159659 w 393631"/>
              <a:gd name="connsiteY45" fmla="*/ 49613 h 448056"/>
              <a:gd name="connsiteX46" fmla="*/ 159237 w 393631"/>
              <a:gd name="connsiteY46" fmla="*/ 49613 h 448056"/>
              <a:gd name="connsiteX47" fmla="*/ 159237 w 393631"/>
              <a:gd name="connsiteY47" fmla="*/ 110480 h 448056"/>
              <a:gd name="connsiteX48" fmla="*/ 109624 w 393631"/>
              <a:gd name="connsiteY48" fmla="*/ 110480 h 448056"/>
              <a:gd name="connsiteX49" fmla="*/ 109624 w 393631"/>
              <a:gd name="connsiteY49" fmla="*/ 49613 h 448056"/>
              <a:gd name="connsiteX50" fmla="*/ 49613 w 393631"/>
              <a:gd name="connsiteY50" fmla="*/ 49613 h 448056"/>
              <a:gd name="connsiteX51" fmla="*/ 49613 w 393631"/>
              <a:gd name="connsiteY51" fmla="*/ 281647 h 448056"/>
              <a:gd name="connsiteX52" fmla="*/ 84708 w 393631"/>
              <a:gd name="connsiteY52" fmla="*/ 281647 h 448056"/>
              <a:gd name="connsiteX53" fmla="*/ 84708 w 393631"/>
              <a:gd name="connsiteY53" fmla="*/ 331260 h 448056"/>
              <a:gd name="connsiteX54" fmla="*/ 49613 w 393631"/>
              <a:gd name="connsiteY54" fmla="*/ 331260 h 448056"/>
              <a:gd name="connsiteX55" fmla="*/ 49613 w 393631"/>
              <a:gd name="connsiteY55" fmla="*/ 331261 h 448056"/>
              <a:gd name="connsiteX56" fmla="*/ 0 w 393631"/>
              <a:gd name="connsiteY56" fmla="*/ 331261 h 448056"/>
              <a:gd name="connsiteX57" fmla="*/ 0 w 393631"/>
              <a:gd name="connsiteY57" fmla="*/ 49613 h 44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93631" h="448056">
                <a:moveTo>
                  <a:pt x="109937" y="255147"/>
                </a:moveTo>
                <a:lnTo>
                  <a:pt x="159550" y="255147"/>
                </a:lnTo>
                <a:lnTo>
                  <a:pt x="159550" y="356612"/>
                </a:lnTo>
                <a:lnTo>
                  <a:pt x="193061" y="356612"/>
                </a:lnTo>
                <a:lnTo>
                  <a:pt x="134430" y="448056"/>
                </a:lnTo>
                <a:lnTo>
                  <a:pt x="75800" y="356612"/>
                </a:lnTo>
                <a:lnTo>
                  <a:pt x="109937" y="356612"/>
                </a:lnTo>
                <a:close/>
                <a:moveTo>
                  <a:pt x="85131" y="207227"/>
                </a:moveTo>
                <a:lnTo>
                  <a:pt x="197505" y="207227"/>
                </a:lnTo>
                <a:lnTo>
                  <a:pt x="197505" y="233451"/>
                </a:lnTo>
                <a:lnTo>
                  <a:pt x="85131" y="233451"/>
                </a:lnTo>
                <a:close/>
                <a:moveTo>
                  <a:pt x="85131" y="170997"/>
                </a:moveTo>
                <a:lnTo>
                  <a:pt x="197505" y="170997"/>
                </a:lnTo>
                <a:lnTo>
                  <a:pt x="197505" y="197220"/>
                </a:lnTo>
                <a:lnTo>
                  <a:pt x="85131" y="197220"/>
                </a:lnTo>
                <a:close/>
                <a:moveTo>
                  <a:pt x="85131" y="134440"/>
                </a:moveTo>
                <a:lnTo>
                  <a:pt x="197505" y="134440"/>
                </a:lnTo>
                <a:lnTo>
                  <a:pt x="197505" y="160663"/>
                </a:lnTo>
                <a:lnTo>
                  <a:pt x="85131" y="160663"/>
                </a:lnTo>
                <a:close/>
                <a:moveTo>
                  <a:pt x="184780" y="33581"/>
                </a:moveTo>
                <a:cubicBezTo>
                  <a:pt x="261578" y="34045"/>
                  <a:pt x="305265" y="121522"/>
                  <a:pt x="306050" y="165478"/>
                </a:cubicBezTo>
                <a:lnTo>
                  <a:pt x="306020" y="182421"/>
                </a:lnTo>
                <a:cubicBezTo>
                  <a:pt x="316588" y="182400"/>
                  <a:pt x="312726" y="182381"/>
                  <a:pt x="323294" y="182360"/>
                </a:cubicBezTo>
                <a:lnTo>
                  <a:pt x="323488" y="182529"/>
                </a:lnTo>
                <a:cubicBezTo>
                  <a:pt x="323620" y="182512"/>
                  <a:pt x="323752" y="182496"/>
                  <a:pt x="323884" y="182479"/>
                </a:cubicBezTo>
                <a:cubicBezTo>
                  <a:pt x="357589" y="182479"/>
                  <a:pt x="385710" y="206387"/>
                  <a:pt x="392213" y="238169"/>
                </a:cubicBezTo>
                <a:lnTo>
                  <a:pt x="393429" y="250233"/>
                </a:lnTo>
                <a:lnTo>
                  <a:pt x="393631" y="250276"/>
                </a:lnTo>
                <a:lnTo>
                  <a:pt x="393630" y="331260"/>
                </a:lnTo>
                <a:lnTo>
                  <a:pt x="344017" y="331260"/>
                </a:lnTo>
                <a:lnTo>
                  <a:pt x="184779" y="331260"/>
                </a:lnTo>
                <a:lnTo>
                  <a:pt x="184779" y="281647"/>
                </a:lnTo>
                <a:lnTo>
                  <a:pt x="343713" y="281647"/>
                </a:lnTo>
                <a:lnTo>
                  <a:pt x="343607" y="274792"/>
                </a:lnTo>
                <a:lnTo>
                  <a:pt x="343896" y="272497"/>
                </a:lnTo>
                <a:cubicBezTo>
                  <a:pt x="343896" y="252944"/>
                  <a:pt x="330026" y="236630"/>
                  <a:pt x="311588" y="232857"/>
                </a:cubicBezTo>
                <a:lnTo>
                  <a:pt x="306587" y="232353"/>
                </a:lnTo>
                <a:lnTo>
                  <a:pt x="306020" y="232034"/>
                </a:lnTo>
                <a:cubicBezTo>
                  <a:pt x="289483" y="232034"/>
                  <a:pt x="272945" y="232034"/>
                  <a:pt x="256407" y="232034"/>
                </a:cubicBezTo>
                <a:lnTo>
                  <a:pt x="256407" y="232034"/>
                </a:lnTo>
                <a:lnTo>
                  <a:pt x="256407" y="185664"/>
                </a:lnTo>
                <a:lnTo>
                  <a:pt x="256224" y="169895"/>
                </a:lnTo>
                <a:cubicBezTo>
                  <a:pt x="255813" y="119010"/>
                  <a:pt x="206943" y="83044"/>
                  <a:pt x="184780" y="82923"/>
                </a:cubicBezTo>
                <a:close/>
                <a:moveTo>
                  <a:pt x="0" y="0"/>
                </a:moveTo>
                <a:lnTo>
                  <a:pt x="159659" y="0"/>
                </a:lnTo>
                <a:lnTo>
                  <a:pt x="159659" y="49613"/>
                </a:lnTo>
                <a:lnTo>
                  <a:pt x="159237" y="49613"/>
                </a:lnTo>
                <a:lnTo>
                  <a:pt x="159237" y="110480"/>
                </a:lnTo>
                <a:lnTo>
                  <a:pt x="109624" y="110480"/>
                </a:lnTo>
                <a:lnTo>
                  <a:pt x="109624" y="49613"/>
                </a:lnTo>
                <a:lnTo>
                  <a:pt x="49613" y="49613"/>
                </a:lnTo>
                <a:lnTo>
                  <a:pt x="49613" y="281647"/>
                </a:lnTo>
                <a:lnTo>
                  <a:pt x="84708" y="281647"/>
                </a:lnTo>
                <a:lnTo>
                  <a:pt x="84708" y="331260"/>
                </a:lnTo>
                <a:lnTo>
                  <a:pt x="49613" y="331260"/>
                </a:lnTo>
                <a:lnTo>
                  <a:pt x="49613" y="331261"/>
                </a:lnTo>
                <a:lnTo>
                  <a:pt x="0" y="331261"/>
                </a:lnTo>
                <a:lnTo>
                  <a:pt x="0" y="49613"/>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spTree>
    <p:extLst>
      <p:ext uri="{BB962C8B-B14F-4D97-AF65-F5344CB8AC3E}">
        <p14:creationId xmlns:p14="http://schemas.microsoft.com/office/powerpoint/2010/main" val="10240045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250"/>
                                        <p:tgtEl>
                                          <p:spTgt spid="7">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250"/>
                                        <p:tgtEl>
                                          <p:spTgt spid="7">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25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p:cNvGrpSpPr/>
          <p:nvPr/>
        </p:nvGrpSpPr>
        <p:grpSpPr>
          <a:xfrm>
            <a:off x="3933825" y="953994"/>
            <a:ext cx="7791199" cy="1962622"/>
            <a:chOff x="3933825" y="953994"/>
            <a:chExt cx="7791199" cy="1962622"/>
          </a:xfrm>
        </p:grpSpPr>
        <p:sp>
          <p:nvSpPr>
            <p:cNvPr id="4" name="Rounded Rectangle 3"/>
            <p:cNvSpPr/>
            <p:nvPr/>
          </p:nvSpPr>
          <p:spPr bwMode="auto">
            <a:xfrm>
              <a:off x="3933825" y="953994"/>
              <a:ext cx="7791199" cy="1962622"/>
            </a:xfrm>
            <a:prstGeom prst="roundRect">
              <a:avLst>
                <a:gd name="adj" fmla="val 7482"/>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0" name="TextBox 29"/>
            <p:cNvSpPr txBox="1"/>
            <p:nvPr/>
          </p:nvSpPr>
          <p:spPr>
            <a:xfrm>
              <a:off x="4098581" y="1093367"/>
              <a:ext cx="2615878" cy="221599"/>
            </a:xfrm>
            <a:prstGeom prst="rect">
              <a:avLst/>
            </a:prstGeom>
            <a:noFill/>
          </p:spPr>
          <p:txBody>
            <a:bodyPr wrap="square" lIns="0" tIns="0" rIns="0" bIns="0" rtlCol="0">
              <a:spAutoFit/>
            </a:bodyPr>
            <a:lstStyle/>
            <a:p>
              <a:pPr>
                <a:lnSpc>
                  <a:spcPct val="80000"/>
                </a:lnSpc>
                <a:buSzPct val="80000"/>
              </a:pPr>
              <a:r>
                <a:rPr lang="en-US" sz="1800" dirty="0" smtClean="0">
                  <a:gradFill>
                    <a:gsLst>
                      <a:gs pos="0">
                        <a:srgbClr val="FFFFFF"/>
                      </a:gs>
                      <a:gs pos="100000">
                        <a:srgbClr val="FFFFFF"/>
                      </a:gs>
                    </a:gsLst>
                    <a:lin ang="5400000" scaled="0"/>
                  </a:gradFill>
                </a:rPr>
                <a:t>Windows Azure</a:t>
              </a:r>
              <a:endParaRPr lang="en-US" sz="1800" dirty="0">
                <a:gradFill>
                  <a:gsLst>
                    <a:gs pos="0">
                      <a:srgbClr val="FFFFFF"/>
                    </a:gs>
                    <a:gs pos="100000">
                      <a:srgbClr val="FFFFFF"/>
                    </a:gs>
                  </a:gsLst>
                  <a:lin ang="5400000" scaled="0"/>
                </a:gradFill>
              </a:endParaRPr>
            </a:p>
          </p:txBody>
        </p:sp>
        <p:grpSp>
          <p:nvGrpSpPr>
            <p:cNvPr id="38" name="Group 37"/>
            <p:cNvGrpSpPr/>
            <p:nvPr/>
          </p:nvGrpSpPr>
          <p:grpSpPr>
            <a:xfrm>
              <a:off x="7247248" y="1440301"/>
              <a:ext cx="4281055" cy="1251732"/>
              <a:chOff x="3093834" y="4675909"/>
              <a:chExt cx="4281055" cy="1251732"/>
            </a:xfrm>
          </p:grpSpPr>
          <p:sp>
            <p:nvSpPr>
              <p:cNvPr id="39" name="Rectangle 38"/>
              <p:cNvSpPr/>
              <p:nvPr/>
            </p:nvSpPr>
            <p:spPr bwMode="auto">
              <a:xfrm>
                <a:off x="3093834" y="4675909"/>
                <a:ext cx="4281055" cy="12517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0" name="TextBox 39"/>
              <p:cNvSpPr txBox="1"/>
              <p:nvPr/>
            </p:nvSpPr>
            <p:spPr>
              <a:xfrm>
                <a:off x="4199540" y="5173345"/>
                <a:ext cx="2840863" cy="295466"/>
              </a:xfrm>
              <a:prstGeom prst="rect">
                <a:avLst/>
              </a:prstGeom>
              <a:noFill/>
            </p:spPr>
            <p:txBody>
              <a:bodyPr wrap="square" lIns="0" tIns="0" rIns="0" bIns="0" rtlCol="0">
                <a:spAutoFit/>
              </a:bodyPr>
              <a:lstStyle/>
              <a:p>
                <a:pPr>
                  <a:lnSpc>
                    <a:spcPct val="80000"/>
                  </a:lnSpc>
                  <a:buSzPct val="80000"/>
                </a:pPr>
                <a:r>
                  <a:rPr lang="en-US" dirty="0" smtClean="0">
                    <a:gradFill>
                      <a:gsLst>
                        <a:gs pos="0">
                          <a:srgbClr val="FFFFFF"/>
                        </a:gs>
                        <a:gs pos="100000">
                          <a:srgbClr val="FFFFFF"/>
                        </a:gs>
                      </a:gsLst>
                      <a:lin ang="5400000" scaled="0"/>
                    </a:gradFill>
                  </a:rPr>
                  <a:t>Service bus relay</a:t>
                </a:r>
                <a:endParaRPr lang="en-US" dirty="0">
                  <a:gradFill>
                    <a:gsLst>
                      <a:gs pos="0">
                        <a:srgbClr val="FFFFFF"/>
                      </a:gs>
                      <a:gs pos="100000">
                        <a:srgbClr val="FFFFFF"/>
                      </a:gs>
                    </a:gsLst>
                    <a:lin ang="5400000" scaled="0"/>
                  </a:gradFill>
                </a:endParaRPr>
              </a:p>
            </p:txBody>
          </p:sp>
          <p:pic>
            <p:nvPicPr>
              <p:cNvPr id="41" name="Picture 40"/>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142102" y="4797948"/>
                <a:ext cx="1025838" cy="1025838"/>
              </a:xfrm>
              <a:prstGeom prst="rect">
                <a:avLst/>
              </a:prstGeom>
            </p:spPr>
          </p:pic>
        </p:grpSp>
        <p:sp>
          <p:nvSpPr>
            <p:cNvPr id="31" name="Rounded Rectangle 30"/>
            <p:cNvSpPr/>
            <p:nvPr/>
          </p:nvSpPr>
          <p:spPr bwMode="auto">
            <a:xfrm>
              <a:off x="4480345" y="1440301"/>
              <a:ext cx="2197362" cy="1251732"/>
            </a:xfrm>
            <a:prstGeom prst="roundRect">
              <a:avLst>
                <a:gd name="adj" fmla="val 399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120650" indent="-120650" defTabSz="914099" fontAlgn="base">
                <a:spcBef>
                  <a:spcPct val="0"/>
                </a:spcBef>
                <a:spcAft>
                  <a:spcPct val="0"/>
                </a:spcAft>
              </a:pPr>
              <a:r>
                <a:rPr lang="en-US" dirty="0" smtClean="0">
                  <a:gradFill>
                    <a:gsLst>
                      <a:gs pos="0">
                        <a:srgbClr val="FFFFFF"/>
                      </a:gs>
                      <a:gs pos="100000">
                        <a:srgbClr val="FFFFFF"/>
                      </a:gs>
                    </a:gsLst>
                    <a:lin ang="5400000" scaled="0"/>
                  </a:gradFill>
                </a:rPr>
                <a:t>	</a:t>
              </a:r>
              <a:r>
                <a:rPr lang="en-US" dirty="0">
                  <a:gradFill>
                    <a:gsLst>
                      <a:gs pos="0">
                        <a:srgbClr val="FFFFFF"/>
                      </a:gs>
                      <a:gs pos="100000">
                        <a:srgbClr val="FFFFFF"/>
                      </a:gs>
                    </a:gsLst>
                    <a:lin ang="5400000" scaled="0"/>
                  </a:gradFill>
                </a:rPr>
                <a:t>C</a:t>
              </a:r>
              <a:r>
                <a:rPr lang="en-US" dirty="0" smtClean="0">
                  <a:gradFill>
                    <a:gsLst>
                      <a:gs pos="0">
                        <a:srgbClr val="FFFFFF"/>
                      </a:gs>
                      <a:gs pos="100000">
                        <a:srgbClr val="FFFFFF"/>
                      </a:gs>
                    </a:gsLst>
                    <a:lin ang="5400000" scaled="0"/>
                  </a:gradFill>
                </a:rPr>
                <a:t>loud </a:t>
              </a:r>
              <a:r>
                <a:rPr lang="en-US" dirty="0">
                  <a:gradFill>
                    <a:gsLst>
                      <a:gs pos="0">
                        <a:srgbClr val="FFFFFF"/>
                      </a:gs>
                      <a:gs pos="100000">
                        <a:srgbClr val="FFFFFF"/>
                      </a:gs>
                    </a:gsLst>
                    <a:lin ang="5400000" scaled="0"/>
                  </a:gradFill>
                </a:rPr>
                <a:t>a</a:t>
              </a:r>
              <a:r>
                <a:rPr lang="en-US" dirty="0" smtClean="0">
                  <a:gradFill>
                    <a:gsLst>
                      <a:gs pos="0">
                        <a:srgbClr val="FFFFFF"/>
                      </a:gs>
                      <a:gs pos="100000">
                        <a:srgbClr val="FFFFFF"/>
                      </a:gs>
                    </a:gsLst>
                    <a:lin ang="5400000" scaled="0"/>
                  </a:gradFill>
                </a:rPr>
                <a:t>pplication</a:t>
              </a:r>
            </a:p>
          </p:txBody>
        </p:sp>
      </p:grpSp>
      <p:sp>
        <p:nvSpPr>
          <p:cNvPr id="42" name="Down Arrow 41"/>
          <p:cNvSpPr/>
          <p:nvPr/>
        </p:nvSpPr>
        <p:spPr bwMode="auto">
          <a:xfrm rot="16200000">
            <a:off x="3377797" y="1217047"/>
            <a:ext cx="480736" cy="1630523"/>
          </a:xfrm>
          <a:prstGeom prst="downArrow">
            <a:avLst>
              <a:gd name="adj1" fmla="val 42122"/>
              <a:gd name="adj2" fmla="val 62085"/>
            </a:avLst>
          </a:prstGeom>
          <a:solidFill>
            <a:schemeClr val="tx1">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5" name="Group 4"/>
          <p:cNvGrpSpPr/>
          <p:nvPr/>
        </p:nvGrpSpPr>
        <p:grpSpPr>
          <a:xfrm>
            <a:off x="4367099" y="3379209"/>
            <a:ext cx="2524447" cy="737755"/>
            <a:chOff x="4367099" y="3379209"/>
            <a:chExt cx="2524447" cy="737755"/>
          </a:xfrm>
        </p:grpSpPr>
        <p:pic>
          <p:nvPicPr>
            <p:cNvPr id="25" name="Picture 2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367099" y="3379209"/>
              <a:ext cx="737755" cy="737755"/>
            </a:xfrm>
            <a:prstGeom prst="rect">
              <a:avLst/>
            </a:prstGeom>
          </p:spPr>
        </p:pic>
        <p:sp>
          <p:nvSpPr>
            <p:cNvPr id="32" name="TextBox 31"/>
            <p:cNvSpPr txBox="1"/>
            <p:nvPr/>
          </p:nvSpPr>
          <p:spPr>
            <a:xfrm>
              <a:off x="5248252" y="3651932"/>
              <a:ext cx="1643294" cy="246221"/>
            </a:xfrm>
            <a:prstGeom prst="rect">
              <a:avLst/>
            </a:prstGeom>
            <a:noFill/>
          </p:spPr>
          <p:txBody>
            <a:bodyPr wrap="square" lIns="0" tIns="0" rIns="0" bIns="0" rtlCol="0">
              <a:spAutoFit/>
            </a:bodyPr>
            <a:lstStyle/>
            <a:p>
              <a:pPr>
                <a:lnSpc>
                  <a:spcPct val="80000"/>
                </a:lnSpc>
                <a:buSzPct val="80000"/>
              </a:pPr>
              <a:r>
                <a:rPr lang="en-US" sz="2000" dirty="0" smtClean="0">
                  <a:gradFill>
                    <a:gsLst>
                      <a:gs pos="0">
                        <a:srgbClr val="FFFFFF"/>
                      </a:gs>
                      <a:gs pos="100000">
                        <a:srgbClr val="FFFFFF"/>
                      </a:gs>
                    </a:gsLst>
                    <a:lin ang="5400000" scaled="0"/>
                  </a:gradFill>
                </a:rPr>
                <a:t>Internet</a:t>
              </a:r>
              <a:endParaRPr lang="en-US" sz="2000" dirty="0">
                <a:gradFill>
                  <a:gsLst>
                    <a:gs pos="0">
                      <a:srgbClr val="FFFFFF"/>
                    </a:gs>
                    <a:gs pos="100000">
                      <a:srgbClr val="FFFFFF"/>
                    </a:gs>
                  </a:gsLst>
                  <a:lin ang="5400000" scaled="0"/>
                </a:gradFill>
              </a:endParaRPr>
            </a:p>
          </p:txBody>
        </p:sp>
      </p:grpSp>
      <p:sp>
        <p:nvSpPr>
          <p:cNvPr id="27" name="Down Arrow 26"/>
          <p:cNvSpPr/>
          <p:nvPr/>
        </p:nvSpPr>
        <p:spPr bwMode="auto">
          <a:xfrm rot="16200000">
            <a:off x="6722111" y="1745110"/>
            <a:ext cx="480736" cy="569540"/>
          </a:xfrm>
          <a:prstGeom prst="downArrow">
            <a:avLst>
              <a:gd name="adj1" fmla="val 42122"/>
              <a:gd name="adj2" fmla="val 62085"/>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9" name="Down Arrow 28"/>
          <p:cNvSpPr/>
          <p:nvPr/>
        </p:nvSpPr>
        <p:spPr bwMode="auto">
          <a:xfrm rot="10800000">
            <a:off x="9985951" y="2800348"/>
            <a:ext cx="480736" cy="2238376"/>
          </a:xfrm>
          <a:prstGeom prst="downArrow">
            <a:avLst>
              <a:gd name="adj1" fmla="val 42122"/>
              <a:gd name="adj2" fmla="val 62085"/>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 name="Group 1"/>
          <p:cNvGrpSpPr/>
          <p:nvPr/>
        </p:nvGrpSpPr>
        <p:grpSpPr>
          <a:xfrm>
            <a:off x="3933825" y="4524375"/>
            <a:ext cx="7791199" cy="1771650"/>
            <a:chOff x="3933825" y="4524375"/>
            <a:chExt cx="7791199" cy="1771650"/>
          </a:xfrm>
        </p:grpSpPr>
        <p:sp>
          <p:nvSpPr>
            <p:cNvPr id="36" name="Rounded Rectangle 35"/>
            <p:cNvSpPr/>
            <p:nvPr/>
          </p:nvSpPr>
          <p:spPr bwMode="auto">
            <a:xfrm>
              <a:off x="3933825" y="4524375"/>
              <a:ext cx="7791199" cy="1771650"/>
            </a:xfrm>
            <a:prstGeom prst="roundRect">
              <a:avLst>
                <a:gd name="adj" fmla="val 7482"/>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6" name="TextBox 25"/>
            <p:cNvSpPr txBox="1"/>
            <p:nvPr/>
          </p:nvSpPr>
          <p:spPr>
            <a:xfrm>
              <a:off x="4098581" y="4659683"/>
              <a:ext cx="2615878" cy="221599"/>
            </a:xfrm>
            <a:prstGeom prst="rect">
              <a:avLst/>
            </a:prstGeom>
            <a:noFill/>
          </p:spPr>
          <p:txBody>
            <a:bodyPr wrap="square" lIns="0" tIns="0" rIns="0" bIns="0" rtlCol="0">
              <a:spAutoFit/>
            </a:bodyPr>
            <a:lstStyle/>
            <a:p>
              <a:pPr>
                <a:lnSpc>
                  <a:spcPct val="80000"/>
                </a:lnSpc>
                <a:buSzPct val="80000"/>
              </a:pPr>
              <a:r>
                <a:rPr lang="en-US" sz="1800" dirty="0">
                  <a:gradFill>
                    <a:gsLst>
                      <a:gs pos="0">
                        <a:srgbClr val="FFFFFF"/>
                      </a:gs>
                      <a:gs pos="100000">
                        <a:srgbClr val="FFFFFF"/>
                      </a:gs>
                    </a:gsLst>
                    <a:lin ang="5400000" scaled="0"/>
                  </a:gradFill>
                </a:rPr>
                <a:t>Enterprise</a:t>
              </a:r>
            </a:p>
          </p:txBody>
        </p:sp>
        <p:grpSp>
          <p:nvGrpSpPr>
            <p:cNvPr id="58" name="Group 57"/>
            <p:cNvGrpSpPr/>
            <p:nvPr/>
          </p:nvGrpSpPr>
          <p:grpSpPr>
            <a:xfrm>
              <a:off x="7129727" y="4947960"/>
              <a:ext cx="4272237" cy="1111032"/>
              <a:chOff x="3093834" y="4675909"/>
              <a:chExt cx="4281056" cy="1633450"/>
            </a:xfrm>
          </p:grpSpPr>
          <p:sp>
            <p:nvSpPr>
              <p:cNvPr id="59" name="Rectangle 58"/>
              <p:cNvSpPr/>
              <p:nvPr/>
            </p:nvSpPr>
            <p:spPr bwMode="auto">
              <a:xfrm>
                <a:off x="3093834" y="4675909"/>
                <a:ext cx="4281056" cy="16334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0" name="TextBox 59"/>
              <p:cNvSpPr txBox="1"/>
              <p:nvPr/>
            </p:nvSpPr>
            <p:spPr>
              <a:xfrm>
                <a:off x="4478182" y="4913780"/>
                <a:ext cx="2638462" cy="1085991"/>
              </a:xfrm>
              <a:prstGeom prst="rect">
                <a:avLst/>
              </a:prstGeom>
              <a:noFill/>
            </p:spPr>
            <p:txBody>
              <a:bodyPr wrap="square" lIns="0" tIns="0" rIns="0" bIns="0" rtlCol="0">
                <a:spAutoFit/>
              </a:bodyPr>
              <a:lstStyle/>
              <a:p>
                <a:pPr>
                  <a:buSzPct val="80000"/>
                </a:pPr>
                <a:r>
                  <a:rPr lang="en-US" dirty="0" smtClean="0">
                    <a:gradFill>
                      <a:gsLst>
                        <a:gs pos="0">
                          <a:srgbClr val="FFFFFF"/>
                        </a:gs>
                        <a:gs pos="100000">
                          <a:srgbClr val="FFFFFF"/>
                        </a:gs>
                      </a:gsLst>
                      <a:lin ang="5400000" scaled="0"/>
                    </a:gradFill>
                  </a:rPr>
                  <a:t>App behind</a:t>
                </a:r>
                <a:br>
                  <a:rPr lang="en-US" dirty="0" smtClean="0">
                    <a:gradFill>
                      <a:gsLst>
                        <a:gs pos="0">
                          <a:srgbClr val="FFFFFF"/>
                        </a:gs>
                        <a:gs pos="100000">
                          <a:srgbClr val="FFFFFF"/>
                        </a:gs>
                      </a:gsLst>
                      <a:lin ang="5400000" scaled="0"/>
                    </a:gradFill>
                  </a:rPr>
                </a:br>
                <a:r>
                  <a:rPr lang="en-US" dirty="0" smtClean="0">
                    <a:gradFill>
                      <a:gsLst>
                        <a:gs pos="0">
                          <a:srgbClr val="FFFFFF"/>
                        </a:gs>
                        <a:gs pos="100000">
                          <a:srgbClr val="FFFFFF"/>
                        </a:gs>
                      </a:gsLst>
                      <a:lin ang="5400000" scaled="0"/>
                    </a:gradFill>
                  </a:rPr>
                  <a:t>firewall</a:t>
                </a:r>
                <a:endParaRPr lang="en-US" dirty="0">
                  <a:gradFill>
                    <a:gsLst>
                      <a:gs pos="0">
                        <a:srgbClr val="FFFFFF"/>
                      </a:gs>
                      <a:gs pos="100000">
                        <a:srgbClr val="FFFFFF"/>
                      </a:gs>
                    </a:gsLst>
                    <a:lin ang="5400000" scaled="0"/>
                  </a:gradFill>
                </a:endParaRPr>
              </a:p>
            </p:txBody>
          </p:sp>
        </p:grpSp>
        <p:pic>
          <p:nvPicPr>
            <p:cNvPr id="2050" name="Picture 2" descr="C:\Users\Jonahs\Dropbox\Critical Resources\Helveticons Basic\Png\512x512\Terminal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151831" y="4897011"/>
              <a:ext cx="1188573" cy="118857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76618" y="5109754"/>
              <a:ext cx="737955" cy="1075711"/>
            </a:xfrm>
            <a:prstGeom prst="rect">
              <a:avLst/>
            </a:prstGeom>
          </p:spPr>
        </p:pic>
        <p:pic>
          <p:nvPicPr>
            <p:cNvPr id="24" name="Picture 23"/>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40652" y="4881282"/>
              <a:ext cx="1385554" cy="1385554"/>
            </a:xfrm>
            <a:prstGeom prst="rect">
              <a:avLst/>
            </a:prstGeom>
          </p:spPr>
        </p:pic>
      </p:grpSp>
      <p:pic>
        <p:nvPicPr>
          <p:cNvPr id="28" name="Picture 27"/>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1375787" y="953994"/>
            <a:ext cx="1451751" cy="2322802"/>
          </a:xfrm>
          <a:prstGeom prst="rect">
            <a:avLst/>
          </a:prstGeom>
        </p:spPr>
      </p:pic>
    </p:spTree>
    <p:extLst>
      <p:ext uri="{BB962C8B-B14F-4D97-AF65-F5344CB8AC3E}">
        <p14:creationId xmlns:p14="http://schemas.microsoft.com/office/powerpoint/2010/main" val="17901753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anim calcmode="lin" valueType="num">
                                      <p:cBhvr>
                                        <p:cTn id="11" dur="500" fill="hold"/>
                                        <p:tgtEl>
                                          <p:spTgt spid="28"/>
                                        </p:tgtEl>
                                        <p:attrNameLst>
                                          <p:attrName>ppt_x</p:attrName>
                                        </p:attrNameLst>
                                      </p:cBhvr>
                                      <p:tavLst>
                                        <p:tav tm="0">
                                          <p:val>
                                            <p:strVal val="#ppt_x"/>
                                          </p:val>
                                        </p:tav>
                                        <p:tav tm="100000">
                                          <p:val>
                                            <p:strVal val="#ppt_x"/>
                                          </p:val>
                                        </p:tav>
                                      </p:tavLst>
                                    </p:anim>
                                    <p:anim calcmode="lin" valueType="num">
                                      <p:cBhvr>
                                        <p:cTn id="12"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500"/>
                            </p:stCondLst>
                            <p:childTnLst>
                              <p:par>
                                <p:cTn id="19" presetID="10" presetClass="entr" presetSubtype="0" fill="hold" nodeType="afterEffect">
                                  <p:stCondLst>
                                    <p:cond delay="25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1000"/>
                                        <p:tgtEl>
                                          <p:spTgt spid="29"/>
                                        </p:tgtEl>
                                      </p:cBhvr>
                                    </p:animEffect>
                                    <p:anim calcmode="lin" valueType="num">
                                      <p:cBhvr>
                                        <p:cTn id="27" dur="1000" fill="hold"/>
                                        <p:tgtEl>
                                          <p:spTgt spid="29"/>
                                        </p:tgtEl>
                                        <p:attrNameLst>
                                          <p:attrName>ppt_x</p:attrName>
                                        </p:attrNameLst>
                                      </p:cBhvr>
                                      <p:tavLst>
                                        <p:tav tm="0">
                                          <p:val>
                                            <p:strVal val="#ppt_x"/>
                                          </p:val>
                                        </p:tav>
                                        <p:tav tm="100000">
                                          <p:val>
                                            <p:strVal val="#ppt_x"/>
                                          </p:val>
                                        </p:tav>
                                      </p:tavLst>
                                    </p:anim>
                                    <p:anim calcmode="lin" valueType="num">
                                      <p:cBhvr>
                                        <p:cTn id="28" dur="1000" fill="hold"/>
                                        <p:tgtEl>
                                          <p:spTgt spid="29"/>
                                        </p:tgtEl>
                                        <p:attrNameLst>
                                          <p:attrName>ppt_y</p:attrName>
                                        </p:attrNameLst>
                                      </p:cBhvr>
                                      <p:tavLst>
                                        <p:tav tm="0">
                                          <p:val>
                                            <p:strVal val="#ppt_y+.1"/>
                                          </p:val>
                                        </p:tav>
                                        <p:tav tm="100000">
                                          <p:val>
                                            <p:strVal val="#ppt_y"/>
                                          </p:val>
                                        </p:tav>
                                      </p:tavLst>
                                    </p:anim>
                                  </p:childTnLst>
                                </p:cTn>
                              </p:par>
                              <p:par>
                                <p:cTn id="29" presetID="22" presetClass="entr" presetSubtype="8"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left)">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wipe(left)">
                                      <p:cBhvr>
                                        <p:cTn id="3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27" grpId="0" animBg="1"/>
      <p:bldP spid="2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236559" y="518117"/>
            <a:ext cx="5440867" cy="2030796"/>
          </a:xfrm>
          <a:prstGeom prst="rect">
            <a:avLst/>
          </a:prstGeom>
          <a:noFill/>
        </p:spPr>
        <p:txBody>
          <a:bodyPr wrap="square" rtlCol="0">
            <a:spAutoFit/>
          </a:bodyPr>
          <a:lstStyle/>
          <a:p>
            <a:pPr defTabSz="914126">
              <a:defRPr/>
            </a:pPr>
            <a:r>
              <a:rPr lang="en-US" sz="3599" kern="0" dirty="0">
                <a:solidFill>
                  <a:prstClr val="white"/>
                </a:solidFill>
                <a:latin typeface="Segoe UI Light" pitchFamily="34" charset="0"/>
                <a:cs typeface="Segoe UI" pitchFamily="34" charset="0"/>
              </a:rPr>
              <a:t>Empower people for the activities they value most . . .</a:t>
            </a:r>
          </a:p>
          <a:p>
            <a:pPr defTabSz="914126"/>
            <a:endParaRPr lang="en-US" sz="1799" dirty="0">
              <a:solidFill>
                <a:prstClr val="black"/>
              </a:solidFill>
            </a:endParaRPr>
          </a:p>
        </p:txBody>
      </p:sp>
    </p:spTree>
    <p:extLst>
      <p:ext uri="{BB962C8B-B14F-4D97-AF65-F5344CB8AC3E}">
        <p14:creationId xmlns:p14="http://schemas.microsoft.com/office/powerpoint/2010/main" val="34675766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Windows Azure Store</a:t>
            </a:r>
            <a:endParaRPr dirty="0">
              <a:solidFill>
                <a:srgbClr val="5F5F5F">
                  <a:alpha val="99000"/>
                </a:srgbClr>
              </a:solidFill>
            </a:endParaRPr>
          </a:p>
        </p:txBody>
      </p:sp>
      <p:sp>
        <p:nvSpPr>
          <p:cNvPr id="7"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a:solidFill>
                  <a:srgbClr val="5F5F5F">
                    <a:alpha val="99000"/>
                  </a:srgbClr>
                </a:solidFill>
                <a:latin typeface="Segoe UI"/>
              </a:rPr>
              <a:t>Consume services from ecosystem of partners</a:t>
            </a:r>
          </a:p>
          <a:p>
            <a:pPr marL="3175" indent="0">
              <a:lnSpc>
                <a:spcPct val="100000"/>
              </a:lnSpc>
              <a:buNone/>
            </a:pPr>
            <a:r>
              <a:rPr lang="en-US" sz="2400" dirty="0">
                <a:solidFill>
                  <a:srgbClr val="5F5F5F">
                    <a:alpha val="99000"/>
                  </a:srgbClr>
                </a:solidFill>
                <a:latin typeface="Segoe UI"/>
              </a:rPr>
              <a:t>Easily try and purchase</a:t>
            </a:r>
          </a:p>
          <a:p>
            <a:pPr marL="3175" indent="0">
              <a:lnSpc>
                <a:spcPct val="100000"/>
              </a:lnSpc>
              <a:buNone/>
            </a:pPr>
            <a:r>
              <a:rPr lang="en-US" sz="2400" dirty="0">
                <a:solidFill>
                  <a:srgbClr val="5F5F5F">
                    <a:alpha val="99000"/>
                  </a:srgbClr>
                </a:solidFill>
                <a:latin typeface="Segoe UI"/>
              </a:rPr>
              <a:t>Billing integrated within your Azure bill</a:t>
            </a:r>
          </a:p>
        </p:txBody>
      </p:sp>
      <p:sp>
        <p:nvSpPr>
          <p:cNvPr id="6" name="Add-Ons Icon"/>
          <p:cNvSpPr>
            <a:spLocks noChangeAspect="1"/>
          </p:cNvSpPr>
          <p:nvPr/>
        </p:nvSpPr>
        <p:spPr>
          <a:xfrm>
            <a:off x="1120177" y="2055767"/>
            <a:ext cx="3055556" cy="3055556"/>
          </a:xfrm>
          <a:custGeom>
            <a:avLst/>
            <a:gdLst>
              <a:gd name="connsiteX0" fmla="*/ 351753 w 2153776"/>
              <a:gd name="connsiteY0" fmla="*/ 1122366 h 2085020"/>
              <a:gd name="connsiteX1" fmla="*/ 142203 w 2153776"/>
              <a:gd name="connsiteY1" fmla="*/ 1541466 h 2085020"/>
              <a:gd name="connsiteX2" fmla="*/ 351753 w 2153776"/>
              <a:gd name="connsiteY2" fmla="*/ 1960566 h 2085020"/>
              <a:gd name="connsiteX3" fmla="*/ 924518 w 2153776"/>
              <a:gd name="connsiteY3" fmla="*/ 1960566 h 2085020"/>
              <a:gd name="connsiteX4" fmla="*/ 1134068 w 2153776"/>
              <a:gd name="connsiteY4" fmla="*/ 1541466 h 2085020"/>
              <a:gd name="connsiteX5" fmla="*/ 924518 w 2153776"/>
              <a:gd name="connsiteY5" fmla="*/ 1122366 h 2085020"/>
              <a:gd name="connsiteX6" fmla="*/ 1388075 w 2153776"/>
              <a:gd name="connsiteY6" fmla="*/ 815802 h 2085020"/>
              <a:gd name="connsiteX7" fmla="*/ 1699492 w 2153776"/>
              <a:gd name="connsiteY7" fmla="*/ 815802 h 2085020"/>
              <a:gd name="connsiteX8" fmla="*/ 1813426 w 2153776"/>
              <a:gd name="connsiteY8" fmla="*/ 1043671 h 2085020"/>
              <a:gd name="connsiteX9" fmla="*/ 1699492 w 2153776"/>
              <a:gd name="connsiteY9" fmla="*/ 1271540 h 2085020"/>
              <a:gd name="connsiteX10" fmla="*/ 1388075 w 2153776"/>
              <a:gd name="connsiteY10" fmla="*/ 1271540 h 2085020"/>
              <a:gd name="connsiteX11" fmla="*/ 1274140 w 2153776"/>
              <a:gd name="connsiteY11" fmla="*/ 1043671 h 2085020"/>
              <a:gd name="connsiteX12" fmla="*/ 1226453 w 2153776"/>
              <a:gd name="connsiteY12" fmla="*/ 604594 h 2085020"/>
              <a:gd name="connsiteX13" fmla="*/ 1016903 w 2153776"/>
              <a:gd name="connsiteY13" fmla="*/ 1023694 h 2085020"/>
              <a:gd name="connsiteX14" fmla="*/ 1226453 w 2153776"/>
              <a:gd name="connsiteY14" fmla="*/ 1442794 h 2085020"/>
              <a:gd name="connsiteX15" fmla="*/ 1799218 w 2153776"/>
              <a:gd name="connsiteY15" fmla="*/ 1442794 h 2085020"/>
              <a:gd name="connsiteX16" fmla="*/ 2008768 w 2153776"/>
              <a:gd name="connsiteY16" fmla="*/ 1023694 h 2085020"/>
              <a:gd name="connsiteX17" fmla="*/ 1799218 w 2153776"/>
              <a:gd name="connsiteY17" fmla="*/ 604594 h 2085020"/>
              <a:gd name="connsiteX18" fmla="*/ 561193 w 2153776"/>
              <a:gd name="connsiteY18" fmla="*/ 155209 h 2085020"/>
              <a:gd name="connsiteX19" fmla="*/ 561193 w 2153776"/>
              <a:gd name="connsiteY19" fmla="*/ 421907 h 2085020"/>
              <a:gd name="connsiteX20" fmla="*/ 294495 w 2153776"/>
              <a:gd name="connsiteY20" fmla="*/ 421907 h 2085020"/>
              <a:gd name="connsiteX21" fmla="*/ 294495 w 2153776"/>
              <a:gd name="connsiteY21" fmla="*/ 623841 h 2085020"/>
              <a:gd name="connsiteX22" fmla="*/ 561193 w 2153776"/>
              <a:gd name="connsiteY22" fmla="*/ 623841 h 2085020"/>
              <a:gd name="connsiteX23" fmla="*/ 561193 w 2153776"/>
              <a:gd name="connsiteY23" fmla="*/ 890539 h 2085020"/>
              <a:gd name="connsiteX24" fmla="*/ 759317 w 2153776"/>
              <a:gd name="connsiteY24" fmla="*/ 890539 h 2085020"/>
              <a:gd name="connsiteX25" fmla="*/ 759317 w 2153776"/>
              <a:gd name="connsiteY25" fmla="*/ 623841 h 2085020"/>
              <a:gd name="connsiteX26" fmla="*/ 1026015 w 2153776"/>
              <a:gd name="connsiteY26" fmla="*/ 623841 h 2085020"/>
              <a:gd name="connsiteX27" fmla="*/ 1026015 w 2153776"/>
              <a:gd name="connsiteY27" fmla="*/ 421907 h 2085020"/>
              <a:gd name="connsiteX28" fmla="*/ 759317 w 2153776"/>
              <a:gd name="connsiteY28" fmla="*/ 421907 h 2085020"/>
              <a:gd name="connsiteX29" fmla="*/ 759317 w 2153776"/>
              <a:gd name="connsiteY29" fmla="*/ 155209 h 2085020"/>
              <a:gd name="connsiteX30" fmla="*/ 270821 w 2153776"/>
              <a:gd name="connsiteY30" fmla="*/ 0 h 2085020"/>
              <a:gd name="connsiteX31" fmla="*/ 1011059 w 2153776"/>
              <a:gd name="connsiteY31" fmla="*/ 0 h 2085020"/>
              <a:gd name="connsiteX32" fmla="*/ 1262074 w 2153776"/>
              <a:gd name="connsiteY32" fmla="*/ 502029 h 2085020"/>
              <a:gd name="connsiteX33" fmla="*/ 1882955 w 2153776"/>
              <a:gd name="connsiteY33" fmla="*/ 502029 h 2085020"/>
              <a:gd name="connsiteX34" fmla="*/ 2153776 w 2153776"/>
              <a:gd name="connsiteY34" fmla="*/ 1043671 h 2085020"/>
              <a:gd name="connsiteX35" fmla="*/ 1882955 w 2153776"/>
              <a:gd name="connsiteY35" fmla="*/ 1585313 h 2085020"/>
              <a:gd name="connsiteX36" fmla="*/ 1261153 w 2153776"/>
              <a:gd name="connsiteY36" fmla="*/ 1585313 h 2085020"/>
              <a:gd name="connsiteX37" fmla="*/ 1011299 w 2153776"/>
              <a:gd name="connsiteY37" fmla="*/ 2085020 h 2085020"/>
              <a:gd name="connsiteX38" fmla="*/ 271061 w 2153776"/>
              <a:gd name="connsiteY38" fmla="*/ 2085020 h 2085020"/>
              <a:gd name="connsiteX39" fmla="*/ 240 w 2153776"/>
              <a:gd name="connsiteY39" fmla="*/ 1543378 h 2085020"/>
              <a:gd name="connsiteX40" fmla="*/ 250554 w 2153776"/>
              <a:gd name="connsiteY40" fmla="*/ 1042750 h 2085020"/>
              <a:gd name="connsiteX41" fmla="*/ 0 w 2153776"/>
              <a:gd name="connsiteY41" fmla="*/ 541642 h 208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153776" h="2085020">
                <a:moveTo>
                  <a:pt x="351753" y="1122366"/>
                </a:moveTo>
                <a:lnTo>
                  <a:pt x="142203" y="1541466"/>
                </a:lnTo>
                <a:lnTo>
                  <a:pt x="351753" y="1960566"/>
                </a:lnTo>
                <a:lnTo>
                  <a:pt x="924518" y="1960566"/>
                </a:lnTo>
                <a:lnTo>
                  <a:pt x="1134068" y="1541466"/>
                </a:lnTo>
                <a:lnTo>
                  <a:pt x="924518" y="1122366"/>
                </a:lnTo>
                <a:close/>
                <a:moveTo>
                  <a:pt x="1388075" y="815802"/>
                </a:moveTo>
                <a:lnTo>
                  <a:pt x="1699492" y="815802"/>
                </a:lnTo>
                <a:lnTo>
                  <a:pt x="1813426" y="1043671"/>
                </a:lnTo>
                <a:lnTo>
                  <a:pt x="1699492" y="1271540"/>
                </a:lnTo>
                <a:lnTo>
                  <a:pt x="1388075" y="1271540"/>
                </a:lnTo>
                <a:lnTo>
                  <a:pt x="1274140" y="1043671"/>
                </a:lnTo>
                <a:close/>
                <a:moveTo>
                  <a:pt x="1226453" y="604594"/>
                </a:moveTo>
                <a:lnTo>
                  <a:pt x="1016903" y="1023694"/>
                </a:lnTo>
                <a:lnTo>
                  <a:pt x="1226453" y="1442794"/>
                </a:lnTo>
                <a:lnTo>
                  <a:pt x="1799218" y="1442794"/>
                </a:lnTo>
                <a:lnTo>
                  <a:pt x="2008768" y="1023694"/>
                </a:lnTo>
                <a:lnTo>
                  <a:pt x="1799218" y="604594"/>
                </a:lnTo>
                <a:close/>
                <a:moveTo>
                  <a:pt x="561193" y="155209"/>
                </a:moveTo>
                <a:lnTo>
                  <a:pt x="561193" y="421907"/>
                </a:lnTo>
                <a:lnTo>
                  <a:pt x="294495" y="421907"/>
                </a:lnTo>
                <a:lnTo>
                  <a:pt x="294495" y="623841"/>
                </a:lnTo>
                <a:lnTo>
                  <a:pt x="561193" y="623841"/>
                </a:lnTo>
                <a:lnTo>
                  <a:pt x="561193" y="890539"/>
                </a:lnTo>
                <a:lnTo>
                  <a:pt x="759317" y="890539"/>
                </a:lnTo>
                <a:lnTo>
                  <a:pt x="759317" y="623841"/>
                </a:lnTo>
                <a:lnTo>
                  <a:pt x="1026015" y="623841"/>
                </a:lnTo>
                <a:lnTo>
                  <a:pt x="1026015" y="421907"/>
                </a:lnTo>
                <a:lnTo>
                  <a:pt x="759317" y="421907"/>
                </a:lnTo>
                <a:lnTo>
                  <a:pt x="759317" y="155209"/>
                </a:lnTo>
                <a:close/>
                <a:moveTo>
                  <a:pt x="270821" y="0"/>
                </a:moveTo>
                <a:lnTo>
                  <a:pt x="1011059" y="0"/>
                </a:lnTo>
                <a:lnTo>
                  <a:pt x="1262074" y="502029"/>
                </a:lnTo>
                <a:lnTo>
                  <a:pt x="1882955" y="502029"/>
                </a:lnTo>
                <a:lnTo>
                  <a:pt x="2153776" y="1043671"/>
                </a:lnTo>
                <a:lnTo>
                  <a:pt x="1882955" y="1585313"/>
                </a:lnTo>
                <a:lnTo>
                  <a:pt x="1261153" y="1585313"/>
                </a:lnTo>
                <a:lnTo>
                  <a:pt x="1011299" y="2085020"/>
                </a:lnTo>
                <a:lnTo>
                  <a:pt x="271061" y="2085020"/>
                </a:lnTo>
                <a:lnTo>
                  <a:pt x="240" y="1543378"/>
                </a:lnTo>
                <a:lnTo>
                  <a:pt x="250554" y="1042750"/>
                </a:lnTo>
                <a:lnTo>
                  <a:pt x="0" y="541642"/>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spTree>
    <p:extLst>
      <p:ext uri="{BB962C8B-B14F-4D97-AF65-F5344CB8AC3E}">
        <p14:creationId xmlns:p14="http://schemas.microsoft.com/office/powerpoint/2010/main" val="1504194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250"/>
                                        <p:tgtEl>
                                          <p:spTgt spid="7">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250"/>
                                        <p:tgtEl>
                                          <p:spTgt spid="7">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25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38169" y="2608711"/>
            <a:ext cx="4763322" cy="1495794"/>
          </a:xfrm>
        </p:spPr>
        <p:txBody>
          <a:bodyPr/>
          <a:lstStyle/>
          <a:p>
            <a:r>
              <a:rPr lang="en-US" dirty="0" smtClean="0"/>
              <a:t>Application</a:t>
            </a:r>
            <a:br>
              <a:rPr lang="en-US" dirty="0" smtClean="0"/>
            </a:br>
            <a:r>
              <a:rPr lang="en-US" dirty="0" smtClean="0"/>
              <a:t>building</a:t>
            </a:r>
            <a:r>
              <a:rPr lang="en-US" dirty="0"/>
              <a:t> </a:t>
            </a:r>
            <a:r>
              <a:rPr lang="en-US" dirty="0" smtClean="0"/>
              <a:t>blocks</a:t>
            </a:r>
            <a:endParaRPr lang="en-US" dirty="0"/>
          </a:p>
        </p:txBody>
      </p:sp>
      <p:grpSp>
        <p:nvGrpSpPr>
          <p:cNvPr id="37" name="Group 36"/>
          <p:cNvGrpSpPr/>
          <p:nvPr/>
        </p:nvGrpSpPr>
        <p:grpSpPr>
          <a:xfrm>
            <a:off x="5674401" y="622717"/>
            <a:ext cx="1896557" cy="1772642"/>
            <a:chOff x="5665775" y="2466267"/>
            <a:chExt cx="1896557" cy="1772642"/>
          </a:xfrm>
        </p:grpSpPr>
        <p:sp>
          <p:nvSpPr>
            <p:cNvPr id="17" name="Rectangle 16"/>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Storage</a:t>
              </a:r>
            </a:p>
          </p:txBody>
        </p:sp>
        <p:pic>
          <p:nvPicPr>
            <p:cNvPr id="1026" name="Picture 2" descr="C:\Users\Jonahs\Dropbox\Projects SCOTT\MEET Windows Azure\source\Background\tile-icon-stor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p:cNvGrpSpPr/>
          <p:nvPr/>
        </p:nvGrpSpPr>
        <p:grpSpPr>
          <a:xfrm>
            <a:off x="1737675" y="622717"/>
            <a:ext cx="1896557" cy="1772642"/>
            <a:chOff x="1685919" y="596839"/>
            <a:chExt cx="1896557" cy="1772642"/>
          </a:xfrm>
        </p:grpSpPr>
        <p:sp>
          <p:nvSpPr>
            <p:cNvPr id="8" name="Rectangle 7"/>
            <p:cNvSpPr/>
            <p:nvPr/>
          </p:nvSpPr>
          <p:spPr bwMode="auto">
            <a:xfrm>
              <a:off x="1685919"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Big data</a:t>
              </a:r>
            </a:p>
          </p:txBody>
        </p:sp>
        <p:pic>
          <p:nvPicPr>
            <p:cNvPr id="1027" name="Picture 3" descr="C:\Users\Jonahs\Dropbox\Projects SCOTT\MEET Windows Azure\source\Background\tile-icon-bigda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2075"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p:cNvGrpSpPr/>
          <p:nvPr/>
        </p:nvGrpSpPr>
        <p:grpSpPr>
          <a:xfrm>
            <a:off x="5673977" y="2467965"/>
            <a:ext cx="1896557" cy="1772642"/>
            <a:chOff x="3671322" y="4341709"/>
            <a:chExt cx="1896557" cy="1772642"/>
          </a:xfrm>
        </p:grpSpPr>
        <p:sp>
          <p:nvSpPr>
            <p:cNvPr id="26" name="Rectangle 25"/>
            <p:cNvSpPr/>
            <p:nvPr/>
          </p:nvSpPr>
          <p:spPr bwMode="auto">
            <a:xfrm>
              <a:off x="3671322"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Caching</a:t>
              </a:r>
            </a:p>
          </p:txBody>
        </p:sp>
        <p:pic>
          <p:nvPicPr>
            <p:cNvPr id="1028" name="Picture 4" descr="C:\Users\Jonahs\Dropbox\Projects SCOTT\MEET Windows Azure\source\Background\tile-icon-cach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3856" y="464308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p:cNvGrpSpPr/>
          <p:nvPr/>
        </p:nvGrpSpPr>
        <p:grpSpPr>
          <a:xfrm>
            <a:off x="5673978" y="4315831"/>
            <a:ext cx="1896557" cy="1772642"/>
            <a:chOff x="5656726" y="4341709"/>
            <a:chExt cx="1896557" cy="1772642"/>
          </a:xfrm>
        </p:grpSpPr>
        <p:sp>
          <p:nvSpPr>
            <p:cNvPr id="29" name="Rectangle 28"/>
            <p:cNvSpPr/>
            <p:nvPr/>
          </p:nvSpPr>
          <p:spPr bwMode="auto">
            <a:xfrm>
              <a:off x="5656726"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CDN</a:t>
              </a:r>
            </a:p>
          </p:txBody>
        </p:sp>
        <p:pic>
          <p:nvPicPr>
            <p:cNvPr id="1029" name="Picture 5" descr="C:\Users\Jonahs\Dropbox\Projects SCOTT\MEET Windows Azure\source\Background\tile-icon-CD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9260"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3705827" y="622717"/>
            <a:ext cx="1896557" cy="1772642"/>
            <a:chOff x="3671323" y="596839"/>
            <a:chExt cx="1896557" cy="1772642"/>
          </a:xfrm>
        </p:grpSpPr>
        <p:sp>
          <p:nvSpPr>
            <p:cNvPr id="11" name="Rectangle 10"/>
            <p:cNvSpPr/>
            <p:nvPr/>
          </p:nvSpPr>
          <p:spPr bwMode="auto">
            <a:xfrm>
              <a:off x="3671323"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Database</a:t>
              </a:r>
            </a:p>
          </p:txBody>
        </p:sp>
        <p:pic>
          <p:nvPicPr>
            <p:cNvPr id="1030" name="Picture 6" descr="C:\Users\Jonahs\Dropbox\Projects SCOTT\MEET Windows Azure\source\Background\tile-icon-databas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3856"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9628379" y="2467965"/>
            <a:ext cx="1896557" cy="1772642"/>
            <a:chOff x="9645631" y="2476591"/>
            <a:chExt cx="1896557" cy="1772642"/>
          </a:xfrm>
        </p:grpSpPr>
        <p:sp>
          <p:nvSpPr>
            <p:cNvPr id="23" name="Rectangle 22"/>
            <p:cNvSpPr/>
            <p:nvPr/>
          </p:nvSpPr>
          <p:spPr bwMode="auto">
            <a:xfrm>
              <a:off x="9645631" y="2476591"/>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Identity</a:t>
              </a:r>
            </a:p>
          </p:txBody>
        </p:sp>
        <p:pic>
          <p:nvPicPr>
            <p:cNvPr id="1031" name="Picture 7" descr="C:\Users\Jonahs\Dropbox\Projects SCOTT\MEET Windows Azure\source\Background\tile-icon-identity.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68165" y="270556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3705827" y="4315831"/>
            <a:ext cx="1896557" cy="1772642"/>
            <a:chOff x="5665775" y="596839"/>
            <a:chExt cx="1896557" cy="1772642"/>
          </a:xfrm>
        </p:grpSpPr>
        <p:sp>
          <p:nvSpPr>
            <p:cNvPr id="14" name="Rectangle 13"/>
            <p:cNvSpPr/>
            <p:nvPr/>
          </p:nvSpPr>
          <p:spPr bwMode="auto">
            <a:xfrm>
              <a:off x="5665775"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Media</a:t>
              </a:r>
            </a:p>
          </p:txBody>
        </p:sp>
        <p:pic>
          <p:nvPicPr>
            <p:cNvPr id="1032" name="Picture 8" descr="C:\Users\Jonahs\Dropbox\Projects SCOTT\MEET Windows Azure\source\Background\tile-icon-media.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88309" y="89821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7651179" y="2466267"/>
            <a:ext cx="1896557" cy="1772642"/>
            <a:chOff x="7651179" y="2466267"/>
            <a:chExt cx="1896557" cy="1772642"/>
          </a:xfrm>
        </p:grpSpPr>
        <p:sp>
          <p:nvSpPr>
            <p:cNvPr id="20" name="Rectangle 19"/>
            <p:cNvSpPr/>
            <p:nvPr/>
          </p:nvSpPr>
          <p:spPr bwMode="auto">
            <a:xfrm>
              <a:off x="7651179"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Messaging</a:t>
              </a:r>
            </a:p>
          </p:txBody>
        </p:sp>
        <p:pic>
          <p:nvPicPr>
            <p:cNvPr id="1033" name="Picture 9" descr="C:\Users\Jonahs\Dropbox\Projects SCOTT\MEET Windows Azure\source\Background\tile-icon-messaging.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73712"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7651178" y="4315831"/>
            <a:ext cx="1896557" cy="1772642"/>
            <a:chOff x="7651178" y="4341709"/>
            <a:chExt cx="1896557" cy="1772642"/>
          </a:xfrm>
        </p:grpSpPr>
        <p:sp>
          <p:nvSpPr>
            <p:cNvPr id="32" name="Rectangle 31"/>
            <p:cNvSpPr/>
            <p:nvPr/>
          </p:nvSpPr>
          <p:spPr bwMode="auto">
            <a:xfrm>
              <a:off x="7651178"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Networking</a:t>
              </a:r>
            </a:p>
          </p:txBody>
        </p:sp>
        <p:pic>
          <p:nvPicPr>
            <p:cNvPr id="1034" name="Picture 10" descr="C:\Users\Jonahs\Dropbox\Projects SCOTT\MEET Windows Azure\source\Background\tile-icon-network.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73712"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p:cNvGrpSpPr/>
          <p:nvPr/>
        </p:nvGrpSpPr>
        <p:grpSpPr>
          <a:xfrm>
            <a:off x="7659356" y="622717"/>
            <a:ext cx="1896557" cy="1772642"/>
            <a:chOff x="5665775" y="2466267"/>
            <a:chExt cx="1896557" cy="1772642"/>
          </a:xfrm>
        </p:grpSpPr>
        <p:sp>
          <p:nvSpPr>
            <p:cNvPr id="31" name="Rectangle 30"/>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Traffic</a:t>
              </a:r>
            </a:p>
          </p:txBody>
        </p:sp>
        <p:pic>
          <p:nvPicPr>
            <p:cNvPr id="33"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229968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10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1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20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25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3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nodeType="withEffect">
                                  <p:stCondLst>
                                    <p:cond delay="35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40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nodeType="withEffect">
                                  <p:stCondLst>
                                    <p:cond delay="45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nodeType="withEffect">
                                  <p:stCondLst>
                                    <p:cond delay="50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583" y="1314556"/>
            <a:ext cx="6961042" cy="4343400"/>
          </a:xfrm>
          <a:prstGeom prst="rect">
            <a:avLst/>
          </a:prstGeom>
          <a:ln>
            <a:solidFill>
              <a:schemeClr val="bg1">
                <a:lumMod val="50000"/>
              </a:schemeClr>
            </a:solidFill>
          </a:ln>
        </p:spPr>
      </p:pic>
      <p:sp>
        <p:nvSpPr>
          <p:cNvPr id="3" name="Title 1"/>
          <p:cNvSpPr txBox="1">
            <a:spLocks/>
          </p:cNvSpPr>
          <p:nvPr/>
        </p:nvSpPr>
        <p:spPr>
          <a:xfrm>
            <a:off x="7995109" y="1201015"/>
            <a:ext cx="3933825" cy="4570482"/>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a:lstStyle>
          <a:p>
            <a:r>
              <a:rPr lang="en-US" sz="6600" dirty="0" smtClean="0"/>
              <a:t>Multiple languages</a:t>
            </a:r>
          </a:p>
          <a:p>
            <a:r>
              <a:rPr lang="en-US" sz="6600" dirty="0"/>
              <a:t>a</a:t>
            </a:r>
            <a:r>
              <a:rPr lang="en-US" sz="6600" dirty="0" smtClean="0"/>
              <a:t>nd</a:t>
            </a:r>
          </a:p>
          <a:p>
            <a:r>
              <a:rPr lang="en-US" sz="6600" dirty="0" smtClean="0"/>
              <a:t>Native</a:t>
            </a:r>
          </a:p>
          <a:p>
            <a:r>
              <a:rPr lang="en-US" sz="6600" dirty="0" smtClean="0"/>
              <a:t>tools</a:t>
            </a:r>
            <a:endParaRPr lang="en-US" sz="6600" dirty="0"/>
          </a:p>
        </p:txBody>
      </p:sp>
      <p:sp>
        <p:nvSpPr>
          <p:cNvPr id="4" name="Rectangle 3"/>
          <p:cNvSpPr/>
          <p:nvPr/>
        </p:nvSpPr>
        <p:spPr>
          <a:xfrm>
            <a:off x="608583" y="831683"/>
            <a:ext cx="2952924" cy="369332"/>
          </a:xfrm>
          <a:prstGeom prst="rect">
            <a:avLst/>
          </a:prstGeom>
        </p:spPr>
        <p:txBody>
          <a:bodyPr wrap="none" lIns="0" rIns="0">
            <a:spAutoFit/>
          </a:bodyPr>
          <a:lstStyle/>
          <a:p>
            <a:pPr marL="3175">
              <a:spcAft>
                <a:spcPts val="1200"/>
              </a:spcAft>
            </a:pPr>
            <a:r>
              <a:rPr lang="en-US" sz="1800" dirty="0" smtClean="0">
                <a:solidFill>
                  <a:srgbClr val="5F5F5F">
                    <a:alpha val="99000"/>
                  </a:srgbClr>
                </a:solidFill>
                <a:sym typeface="Wingdings" pitchFamily="2" charset="2"/>
              </a:rPr>
              <a:t> </a:t>
            </a:r>
            <a:r>
              <a:rPr lang="en-US" sz="1800" dirty="0" smtClean="0">
                <a:solidFill>
                  <a:srgbClr val="5F5F5F">
                    <a:alpha val="99000"/>
                  </a:srgbClr>
                </a:solidFill>
              </a:rPr>
              <a:t>http://WindowsAzure.com</a:t>
            </a:r>
            <a:endParaRPr lang="en-US" sz="1800" dirty="0">
              <a:solidFill>
                <a:srgbClr val="5F5F5F">
                  <a:alpha val="99000"/>
                </a:srgbClr>
              </a:solidFill>
            </a:endParaRPr>
          </a:p>
        </p:txBody>
      </p:sp>
    </p:spTree>
    <p:extLst>
      <p:ext uri="{BB962C8B-B14F-4D97-AF65-F5344CB8AC3E}">
        <p14:creationId xmlns:p14="http://schemas.microsoft.com/office/powerpoint/2010/main" val="3751492296"/>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648" y="1316736"/>
            <a:ext cx="6948571" cy="4335619"/>
          </a:xfrm>
          <a:prstGeom prst="rect">
            <a:avLst/>
          </a:prstGeom>
          <a:ln>
            <a:solidFill>
              <a:schemeClr val="bg1">
                <a:lumMod val="50000"/>
              </a:schemeClr>
            </a:solidFill>
          </a:ln>
        </p:spPr>
      </p:pic>
      <p:sp>
        <p:nvSpPr>
          <p:cNvPr id="3" name="Title 1"/>
          <p:cNvSpPr txBox="1">
            <a:spLocks/>
          </p:cNvSpPr>
          <p:nvPr/>
        </p:nvSpPr>
        <p:spPr>
          <a:xfrm>
            <a:off x="7963674" y="1316736"/>
            <a:ext cx="3933825" cy="1828800"/>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a:lstStyle>
          <a:p>
            <a:r>
              <a:rPr sz="6600" dirty="0">
                <a:solidFill>
                  <a:srgbClr val="5F5F5F">
                    <a:alpha val="99000"/>
                  </a:srgbClr>
                </a:solidFill>
              </a:rPr>
              <a:t>Open source</a:t>
            </a:r>
          </a:p>
        </p:txBody>
      </p:sp>
      <p:sp>
        <p:nvSpPr>
          <p:cNvPr id="5" name="Rectangle 4"/>
          <p:cNvSpPr/>
          <p:nvPr/>
        </p:nvSpPr>
        <p:spPr>
          <a:xfrm>
            <a:off x="612648" y="947404"/>
            <a:ext cx="3627788" cy="369332"/>
          </a:xfrm>
          <a:prstGeom prst="rect">
            <a:avLst/>
          </a:prstGeom>
        </p:spPr>
        <p:txBody>
          <a:bodyPr wrap="none" lIns="0" rIns="0">
            <a:spAutoFit/>
          </a:bodyPr>
          <a:lstStyle/>
          <a:p>
            <a:pPr marL="3175">
              <a:spcAft>
                <a:spcPts val="1200"/>
              </a:spcAft>
            </a:pPr>
            <a:r>
              <a:rPr lang="en-US" sz="1800" dirty="0" smtClean="0">
                <a:solidFill>
                  <a:srgbClr val="5F5F5F">
                    <a:alpha val="99000"/>
                  </a:srgbClr>
                </a:solidFill>
                <a:sym typeface="Wingdings" pitchFamily="2" charset="2"/>
              </a:rPr>
              <a:t> </a:t>
            </a:r>
            <a:r>
              <a:rPr lang="en-US" sz="1800" dirty="0" smtClean="0">
                <a:solidFill>
                  <a:srgbClr val="5F5F5F">
                    <a:alpha val="99000"/>
                  </a:srgbClr>
                </a:solidFill>
              </a:rPr>
              <a:t>http://github.com/windowsazure</a:t>
            </a:r>
            <a:endParaRPr lang="en-US" sz="1800" dirty="0">
              <a:solidFill>
                <a:srgbClr val="5F5F5F">
                  <a:alpha val="99000"/>
                </a:srgbClr>
              </a:solidFill>
            </a:endParaRPr>
          </a:p>
        </p:txBody>
      </p:sp>
    </p:spTree>
    <p:extLst>
      <p:ext uri="{BB962C8B-B14F-4D97-AF65-F5344CB8AC3E}">
        <p14:creationId xmlns:p14="http://schemas.microsoft.com/office/powerpoint/2010/main" val="118608972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3009051"/>
            <a:ext cx="10237787" cy="997196"/>
          </a:xfrm>
        </p:spPr>
        <p:txBody>
          <a:bodyPr/>
          <a:lstStyle/>
          <a:p>
            <a:r>
              <a:rPr lang="en-US" dirty="0">
                <a:gradFill>
                  <a:gsLst>
                    <a:gs pos="1250">
                      <a:srgbClr val="FFFFFF"/>
                    </a:gs>
                    <a:gs pos="100000">
                      <a:srgbClr val="FFFFFF"/>
                    </a:gs>
                  </a:gsLst>
                  <a:lin ang="5400000" scaled="0"/>
                </a:gradFill>
              </a:rPr>
              <a:t>Windows Azure</a:t>
            </a:r>
            <a:endParaRPr lang="en-US"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864246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600" dirty="0" smtClean="0">
                <a:solidFill>
                  <a:schemeClr val="tx1">
                    <a:alpha val="98000"/>
                  </a:schemeClr>
                </a:solidFill>
              </a:rPr>
              <a:t>Q&amp;A</a:t>
            </a:r>
            <a:endParaRPr lang="en-US" sz="6600" dirty="0">
              <a:solidFill>
                <a:schemeClr val="tx1">
                  <a:alpha val="98000"/>
                </a:schemeClr>
              </a:solidFill>
            </a:endParaRPr>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12751508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2013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078000" y="2996995"/>
            <a:ext cx="4032825" cy="864011"/>
          </a:xfrm>
          <a:prstGeom prst="rect">
            <a:avLst/>
          </a:prstGeom>
        </p:spPr>
      </p:pic>
    </p:spTree>
    <p:extLst>
      <p:ext uri="{BB962C8B-B14F-4D97-AF65-F5344CB8AC3E}">
        <p14:creationId xmlns:p14="http://schemas.microsoft.com/office/powerpoint/2010/main" val="424822282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a:spLocks noChangeAspect="1"/>
          </p:cNvSpPr>
          <p:nvPr/>
        </p:nvSpPr>
        <p:spPr bwMode="auto">
          <a:xfrm>
            <a:off x="9545557" y="463635"/>
            <a:ext cx="1834701" cy="1834701"/>
          </a:xfrm>
          <a:prstGeom prst="rect">
            <a:avLst/>
          </a:prstGeom>
          <a:solidFill>
            <a:schemeClr val="accent5">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12" tIns="45706" rIns="91412" bIns="45706" numCol="1" rtlCol="0" anchor="b" anchorCtr="0" compatLnSpc="1">
            <a:prstTxWarp prst="textNoShape">
              <a:avLst/>
            </a:prstTxWarp>
          </a:bodyPr>
          <a:lstStyle/>
          <a:p>
            <a:pPr defTabSz="913825"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0" name="Freeform 20"/>
          <p:cNvSpPr>
            <a:spLocks noChangeAspect="1" noEditPoints="1"/>
          </p:cNvSpPr>
          <p:nvPr/>
        </p:nvSpPr>
        <p:spPr bwMode="auto">
          <a:xfrm>
            <a:off x="12761705" y="2474830"/>
            <a:ext cx="639887" cy="413734"/>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93236" tIns="46618" rIns="93236" bIns="46618" numCol="1" anchor="t" anchorCtr="0" compatLnSpc="1">
            <a:prstTxWarp prst="textNoShape">
              <a:avLst/>
            </a:prstTxWarp>
          </a:bodyPr>
          <a:lstStyle/>
          <a:p>
            <a:pPr defTabSz="932339">
              <a:defRPr/>
            </a:pPr>
            <a:endParaRPr lang="en-US" sz="1428" kern="0" dirty="0">
              <a:solidFill>
                <a:srgbClr val="FFFFFF"/>
              </a:solidFill>
            </a:endParaRPr>
          </a:p>
        </p:txBody>
      </p:sp>
      <p:sp>
        <p:nvSpPr>
          <p:cNvPr id="21" name="Rectangle 20"/>
          <p:cNvSpPr>
            <a:spLocks noChangeAspect="1"/>
          </p:cNvSpPr>
          <p:nvPr/>
        </p:nvSpPr>
        <p:spPr bwMode="auto">
          <a:xfrm>
            <a:off x="3082372" y="476551"/>
            <a:ext cx="1071743" cy="1071743"/>
          </a:xfrm>
          <a:prstGeom prst="rect">
            <a:avLst/>
          </a:prstGeom>
          <a:solidFill>
            <a:schemeClr val="accent5">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12" tIns="45706" rIns="91412" bIns="45706" numCol="1" rtlCol="0" anchor="b" anchorCtr="0" compatLnSpc="1">
            <a:prstTxWarp prst="textNoShape">
              <a:avLst/>
            </a:prstTxWarp>
          </a:bodyPr>
          <a:lstStyle/>
          <a:p>
            <a:pPr defTabSz="913825"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16" name="Picture 15" descr="C:\Users\jameyt\Pictures\Helveticons_Complete\Helveticons Complete\Helveticons Basic\Png\256x256\Laptop 256x256.png"/>
          <p:cNvPicPr>
            <a:picLocks noChangeAspect="1" noChangeArrowheads="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3147094" y="485863"/>
            <a:ext cx="1002890" cy="100237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6" name="Rectangle 25"/>
          <p:cNvSpPr>
            <a:spLocks noChangeAspect="1"/>
          </p:cNvSpPr>
          <p:nvPr/>
        </p:nvSpPr>
        <p:spPr bwMode="auto">
          <a:xfrm>
            <a:off x="3082372" y="1659713"/>
            <a:ext cx="1071743" cy="1071743"/>
          </a:xfrm>
          <a:prstGeom prst="rect">
            <a:avLst/>
          </a:prstGeom>
          <a:solidFill>
            <a:schemeClr val="accent5">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12" tIns="45706" rIns="91412" bIns="45706" numCol="1" rtlCol="0" anchor="b" anchorCtr="0" compatLnSpc="1">
            <a:prstTxWarp prst="textNoShape">
              <a:avLst/>
            </a:prstTxWarp>
          </a:bodyPr>
          <a:lstStyle/>
          <a:p>
            <a:pPr defTabSz="913825" fontAlgn="base">
              <a:spcBef>
                <a:spcPct val="0"/>
              </a:spcBef>
              <a:spcAft>
                <a:spcPct val="0"/>
              </a:spcAft>
            </a:pPr>
            <a:endParaRPr lang="en-US" sz="2199" dirty="0">
              <a:gradFill>
                <a:gsLst>
                  <a:gs pos="0">
                    <a:srgbClr val="FFFFFF"/>
                  </a:gs>
                  <a:gs pos="100000">
                    <a:srgbClr val="FFFFFF"/>
                  </a:gs>
                </a:gsLst>
                <a:lin ang="5400000" scaled="0"/>
              </a:gradFill>
            </a:endParaRPr>
          </a:p>
        </p:txBody>
      </p:sp>
      <p:grpSp>
        <p:nvGrpSpPr>
          <p:cNvPr id="73" name="Group 72"/>
          <p:cNvGrpSpPr/>
          <p:nvPr/>
        </p:nvGrpSpPr>
        <p:grpSpPr>
          <a:xfrm>
            <a:off x="3286928" y="1877536"/>
            <a:ext cx="662627" cy="693402"/>
            <a:chOff x="14527403" y="952813"/>
            <a:chExt cx="837988" cy="844990"/>
          </a:xfrm>
        </p:grpSpPr>
        <p:pic>
          <p:nvPicPr>
            <p:cNvPr id="18" name="Picture 17"/>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rot="18949818">
              <a:off x="14872114" y="1307691"/>
              <a:ext cx="349090" cy="490112"/>
            </a:xfrm>
            <a:prstGeom prst="rect">
              <a:avLst/>
            </a:prstGeom>
          </p:spPr>
        </p:pic>
        <p:sp>
          <p:nvSpPr>
            <p:cNvPr id="19" name="Freeform 61"/>
            <p:cNvSpPr>
              <a:spLocks/>
            </p:cNvSpPr>
            <p:nvPr/>
          </p:nvSpPr>
          <p:spPr bwMode="auto">
            <a:xfrm rot="5400000">
              <a:off x="14640382" y="839834"/>
              <a:ext cx="612030" cy="837988"/>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93236" tIns="46618" rIns="93236" bIns="46618" numCol="1" anchor="t" anchorCtr="0" compatLnSpc="1">
              <a:prstTxWarp prst="textNoShape">
                <a:avLst/>
              </a:prstTxWarp>
            </a:bodyPr>
            <a:lstStyle/>
            <a:p>
              <a:pPr defTabSz="932339">
                <a:defRPr/>
              </a:pPr>
              <a:endParaRPr lang="en-US" sz="1428" kern="0" dirty="0">
                <a:solidFill>
                  <a:srgbClr val="FFFFFF"/>
                </a:solidFill>
              </a:endParaRPr>
            </a:p>
          </p:txBody>
        </p:sp>
      </p:grpSp>
      <p:sp>
        <p:nvSpPr>
          <p:cNvPr id="27" name="Rectangle 26"/>
          <p:cNvSpPr>
            <a:spLocks noChangeAspect="1"/>
          </p:cNvSpPr>
          <p:nvPr/>
        </p:nvSpPr>
        <p:spPr bwMode="auto">
          <a:xfrm>
            <a:off x="3082372" y="2862152"/>
            <a:ext cx="1071743" cy="1071743"/>
          </a:xfrm>
          <a:prstGeom prst="rect">
            <a:avLst/>
          </a:prstGeom>
          <a:solidFill>
            <a:schemeClr val="accent5">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12" tIns="45706" rIns="91412" bIns="45706" numCol="1" rtlCol="0" anchor="b" anchorCtr="0" compatLnSpc="1">
            <a:prstTxWarp prst="textNoShape">
              <a:avLst/>
            </a:prstTxWarp>
          </a:bodyPr>
          <a:lstStyle/>
          <a:p>
            <a:pPr defTabSz="913825"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17" name="Picture 16"/>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424835" y="3044146"/>
            <a:ext cx="386810" cy="720263"/>
          </a:xfrm>
          <a:prstGeom prst="rect">
            <a:avLst/>
          </a:prstGeom>
        </p:spPr>
      </p:pic>
      <p:sp>
        <p:nvSpPr>
          <p:cNvPr id="28" name="Rectangle 27"/>
          <p:cNvSpPr>
            <a:spLocks noChangeAspect="1"/>
          </p:cNvSpPr>
          <p:nvPr/>
        </p:nvSpPr>
        <p:spPr bwMode="auto">
          <a:xfrm>
            <a:off x="3082370" y="4081239"/>
            <a:ext cx="1071743" cy="1071743"/>
          </a:xfrm>
          <a:prstGeom prst="rect">
            <a:avLst/>
          </a:prstGeom>
          <a:solidFill>
            <a:schemeClr val="accent5">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12" tIns="45706" rIns="91412" bIns="45706" numCol="1" rtlCol="0" anchor="b" anchorCtr="0" compatLnSpc="1">
            <a:prstTxWarp prst="textNoShape">
              <a:avLst/>
            </a:prstTxWarp>
          </a:bodyPr>
          <a:lstStyle/>
          <a:p>
            <a:pPr defTabSz="913825"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9" name="Picture 3"/>
          <p:cNvPicPr>
            <a:picLocks noChangeAspect="1" noChangeArrowheads="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9703902" y="844007"/>
            <a:ext cx="1518007" cy="983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 name="Picture 6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731013" y="3810492"/>
            <a:ext cx="864437" cy="864437"/>
          </a:xfrm>
          <a:prstGeom prst="rect">
            <a:avLst/>
          </a:prstGeom>
        </p:spPr>
      </p:pic>
      <p:pic>
        <p:nvPicPr>
          <p:cNvPr id="63" name="Picture 6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2731013" y="2994111"/>
            <a:ext cx="880742" cy="880742"/>
          </a:xfrm>
          <a:prstGeom prst="rect">
            <a:avLst/>
          </a:prstGeom>
        </p:spPr>
      </p:pic>
      <p:sp>
        <p:nvSpPr>
          <p:cNvPr id="39" name="Rectangle 38"/>
          <p:cNvSpPr>
            <a:spLocks noChangeAspect="1"/>
          </p:cNvSpPr>
          <p:nvPr/>
        </p:nvSpPr>
        <p:spPr bwMode="auto">
          <a:xfrm>
            <a:off x="9545556" y="4523558"/>
            <a:ext cx="1834701" cy="1834701"/>
          </a:xfrm>
          <a:prstGeom prst="rect">
            <a:avLst/>
          </a:prstGeom>
          <a:solidFill>
            <a:schemeClr val="accent5">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12" tIns="45706" rIns="91412" bIns="45706" numCol="1" rtlCol="0" anchor="b" anchorCtr="0" compatLnSpc="1">
            <a:prstTxWarp prst="textNoShape">
              <a:avLst/>
            </a:prstTxWarp>
          </a:bodyPr>
          <a:lstStyle/>
          <a:p>
            <a:pPr defTabSz="913825"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41" name="Picture 40"/>
          <p:cNvPicPr>
            <a:picLocks noChangeAspect="1"/>
          </p:cNvPicPr>
          <p:nvPr/>
        </p:nvPicPr>
        <p:blipFill>
          <a:blip r:embed="rId12" cstate="print">
            <a:duotone>
              <a:prstClr val="black"/>
              <a:schemeClr val="accent1">
                <a:tint val="45000"/>
                <a:satMod val="400000"/>
              </a:schemeClr>
            </a:duotone>
            <a:extLst>
              <a:ext uri="{BEBA8EAE-BF5A-486C-A8C5-ECC9F3942E4B}">
                <a14:imgProps xmlns:a14="http://schemas.microsoft.com/office/drawing/2010/main">
                  <a14:imgLayer r:embed="rId13">
                    <a14:imgEffect>
                      <a14:sharpenSoften amount="1000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3052" y="5048834"/>
            <a:ext cx="3202502" cy="753530"/>
          </a:xfrm>
          <a:prstGeom prst="rect">
            <a:avLst/>
          </a:prstGeom>
        </p:spPr>
      </p:pic>
      <p:pic>
        <p:nvPicPr>
          <p:cNvPr id="42" name="Picture 41"/>
          <p:cNvPicPr>
            <a:picLocks noChangeAspect="1"/>
          </p:cNvPicPr>
          <p:nvPr/>
        </p:nvPicPr>
        <p:blipFill rotWithShape="1">
          <a:blip r:embed="rId14" cstate="print">
            <a:extLst>
              <a:ext uri="{28A0092B-C50C-407E-A947-70E740481C1C}">
                <a14:useLocalDpi xmlns:a14="http://schemas.microsoft.com/office/drawing/2010/main" val="0"/>
              </a:ext>
            </a:extLst>
          </a:blip>
          <a:srcRect r="14563"/>
          <a:stretch/>
        </p:blipFill>
        <p:spPr>
          <a:xfrm>
            <a:off x="699101" y="688368"/>
            <a:ext cx="2269105" cy="816108"/>
          </a:xfrm>
          <a:prstGeom prst="rect">
            <a:avLst/>
          </a:prstGeom>
        </p:spPr>
      </p:pic>
      <p:pic>
        <p:nvPicPr>
          <p:cNvPr id="43" name="Picture 42"/>
          <p:cNvPicPr>
            <a:picLocks noChangeAspect="1"/>
          </p:cNvPicPr>
          <p:nvPr/>
        </p:nvPicPr>
        <p:blipFill rotWithShape="1">
          <a:blip r:embed="rId14" cstate="print">
            <a:extLst>
              <a:ext uri="{28A0092B-C50C-407E-A947-70E740481C1C}">
                <a14:useLocalDpi xmlns:a14="http://schemas.microsoft.com/office/drawing/2010/main" val="0"/>
              </a:ext>
            </a:extLst>
          </a:blip>
          <a:srcRect r="14464"/>
          <a:stretch/>
        </p:blipFill>
        <p:spPr>
          <a:xfrm>
            <a:off x="730330" y="1775485"/>
            <a:ext cx="2271734" cy="816108"/>
          </a:xfrm>
          <a:prstGeom prst="rect">
            <a:avLst/>
          </a:prstGeom>
        </p:spPr>
      </p:pic>
      <p:pic>
        <p:nvPicPr>
          <p:cNvPr id="44" name="Picture 14"/>
          <p:cNvPicPr>
            <a:picLocks noChangeAspect="1" noChangeArrowheads="1"/>
          </p:cNvPicPr>
          <p:nvPr/>
        </p:nvPicPr>
        <p:blipFill>
          <a:blip r:embed="rId15" cstate="print">
            <a:biLevel thresh="25000"/>
            <a:extLst>
              <a:ext uri="{28A0092B-C50C-407E-A947-70E740481C1C}">
                <a14:useLocalDpi xmlns:a14="http://schemas.microsoft.com/office/drawing/2010/main" val="0"/>
              </a:ext>
            </a:extLst>
          </a:blip>
          <a:srcRect/>
          <a:stretch>
            <a:fillRect/>
          </a:stretch>
        </p:blipFill>
        <p:spPr bwMode="auto">
          <a:xfrm>
            <a:off x="9831586" y="4885090"/>
            <a:ext cx="1262638" cy="1159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Connector 3"/>
          <p:cNvCxnSpPr>
            <a:stCxn id="13" idx="3"/>
          </p:cNvCxnSpPr>
          <p:nvPr/>
        </p:nvCxnSpPr>
        <p:spPr>
          <a:xfrm flipV="1">
            <a:off x="8773580" y="3404278"/>
            <a:ext cx="1689325" cy="9375"/>
          </a:xfrm>
          <a:prstGeom prst="line">
            <a:avLst/>
          </a:prstGeom>
          <a:ln w="34925">
            <a:solidFill>
              <a:srgbClr val="68168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38" idx="2"/>
            <a:endCxn id="39" idx="0"/>
          </p:cNvCxnSpPr>
          <p:nvPr/>
        </p:nvCxnSpPr>
        <p:spPr>
          <a:xfrm flipH="1">
            <a:off x="10462907" y="2298336"/>
            <a:ext cx="1" cy="2225222"/>
          </a:xfrm>
          <a:prstGeom prst="line">
            <a:avLst/>
          </a:prstGeom>
          <a:ln w="34925">
            <a:solidFill>
              <a:srgbClr val="68168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4528290" y="3396463"/>
            <a:ext cx="1184973" cy="0"/>
          </a:xfrm>
          <a:prstGeom prst="line">
            <a:avLst/>
          </a:prstGeom>
          <a:ln w="34925">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83693" y="3022053"/>
            <a:ext cx="2958843" cy="761804"/>
          </a:xfrm>
          <a:prstGeom prst="rect">
            <a:avLst/>
          </a:prstGeom>
        </p:spPr>
      </p:pic>
      <p:pic>
        <p:nvPicPr>
          <p:cNvPr id="33" name="Picture 3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339686" y="974417"/>
            <a:ext cx="3154198" cy="759724"/>
          </a:xfrm>
          <a:prstGeom prst="rect">
            <a:avLst/>
          </a:prstGeom>
        </p:spPr>
      </p:pic>
      <p:sp>
        <p:nvSpPr>
          <p:cNvPr id="13" name="Rectangle 12"/>
          <p:cNvSpPr>
            <a:spLocks noChangeAspect="1"/>
          </p:cNvSpPr>
          <p:nvPr/>
        </p:nvSpPr>
        <p:spPr bwMode="auto">
          <a:xfrm>
            <a:off x="5275576" y="2203692"/>
            <a:ext cx="3498004" cy="2419920"/>
          </a:xfrm>
          <a:prstGeom prst="rect">
            <a:avLst/>
          </a:prstGeom>
          <a:solidFill>
            <a:schemeClr val="accent5">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12" tIns="45706" rIns="91412" bIns="45706" numCol="1" rtlCol="0" anchor="b" anchorCtr="0" compatLnSpc="1">
            <a:prstTxWarp prst="textNoShape">
              <a:avLst/>
            </a:prstTxWarp>
          </a:bodyPr>
          <a:lstStyle/>
          <a:p>
            <a:pPr defTabSz="913825"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extBox 1"/>
          <p:cNvSpPr txBox="1"/>
          <p:nvPr/>
        </p:nvSpPr>
        <p:spPr>
          <a:xfrm>
            <a:off x="5337644" y="2286464"/>
            <a:ext cx="3378805" cy="2264646"/>
          </a:xfrm>
          <a:prstGeom prst="rect">
            <a:avLst/>
          </a:prstGeom>
          <a:noFill/>
        </p:spPr>
        <p:txBody>
          <a:bodyPr wrap="square" lIns="182832" tIns="146266" rIns="182832" bIns="146266" rtlCol="0">
            <a:spAutoFit/>
          </a:bodyPr>
          <a:lstStyle/>
          <a:p>
            <a:pPr algn="ctr" defTabSz="913782">
              <a:lnSpc>
                <a:spcPct val="90000"/>
              </a:lnSpc>
              <a:spcAft>
                <a:spcPts val="600"/>
              </a:spcAft>
            </a:pPr>
            <a:r>
              <a:rPr lang="en-US" sz="2399" dirty="0">
                <a:solidFill>
                  <a:srgbClr val="FFFFFF"/>
                </a:solidFill>
                <a:latin typeface="Segoe UI Light"/>
              </a:rPr>
              <a:t>Programming skills</a:t>
            </a:r>
          </a:p>
          <a:p>
            <a:pPr algn="ctr" defTabSz="913782">
              <a:lnSpc>
                <a:spcPct val="90000"/>
              </a:lnSpc>
              <a:spcAft>
                <a:spcPts val="600"/>
              </a:spcAft>
            </a:pPr>
            <a:r>
              <a:rPr lang="en-US" sz="2399" dirty="0">
                <a:solidFill>
                  <a:srgbClr val="FFFFFF"/>
                </a:solidFill>
                <a:latin typeface="Segoe UI Light"/>
              </a:rPr>
              <a:t>Development tools</a:t>
            </a:r>
          </a:p>
          <a:p>
            <a:pPr algn="ctr" defTabSz="913782">
              <a:lnSpc>
                <a:spcPct val="90000"/>
              </a:lnSpc>
              <a:spcAft>
                <a:spcPts val="600"/>
              </a:spcAft>
            </a:pPr>
            <a:r>
              <a:rPr lang="en-US" sz="2399" dirty="0">
                <a:solidFill>
                  <a:srgbClr val="FFFFFF"/>
                </a:solidFill>
                <a:latin typeface="Segoe UI Light"/>
              </a:rPr>
              <a:t>Languages, frameworks</a:t>
            </a:r>
          </a:p>
          <a:p>
            <a:pPr algn="ctr" defTabSz="913782">
              <a:lnSpc>
                <a:spcPct val="90000"/>
              </a:lnSpc>
              <a:spcAft>
                <a:spcPts val="600"/>
              </a:spcAft>
            </a:pPr>
            <a:r>
              <a:rPr lang="en-US" sz="2399" dirty="0">
                <a:solidFill>
                  <a:srgbClr val="FFFFFF"/>
                </a:solidFill>
                <a:latin typeface="Segoe UI Light"/>
              </a:rPr>
              <a:t>Components</a:t>
            </a:r>
          </a:p>
          <a:p>
            <a:pPr algn="ctr" defTabSz="913782">
              <a:lnSpc>
                <a:spcPct val="90000"/>
              </a:lnSpc>
              <a:spcAft>
                <a:spcPts val="600"/>
              </a:spcAft>
            </a:pPr>
            <a:r>
              <a:rPr lang="en-US" sz="2399" dirty="0">
                <a:solidFill>
                  <a:srgbClr val="FFFFFF"/>
                </a:solidFill>
                <a:latin typeface="Segoe UI Light"/>
              </a:rPr>
              <a:t>Runtimes</a:t>
            </a:r>
          </a:p>
        </p:txBody>
      </p:sp>
      <p:sp>
        <p:nvSpPr>
          <p:cNvPr id="36" name="Rectangle 35"/>
          <p:cNvSpPr>
            <a:spLocks noChangeAspect="1"/>
          </p:cNvSpPr>
          <p:nvPr/>
        </p:nvSpPr>
        <p:spPr bwMode="auto">
          <a:xfrm>
            <a:off x="3084687" y="5333282"/>
            <a:ext cx="1071743" cy="1071743"/>
          </a:xfrm>
          <a:prstGeom prst="rect">
            <a:avLst/>
          </a:prstGeom>
          <a:solidFill>
            <a:schemeClr val="accent5">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12" tIns="45706" rIns="91412" bIns="45706" numCol="1" rtlCol="0" anchor="b" anchorCtr="0" compatLnSpc="1">
            <a:prstTxWarp prst="textNoShape">
              <a:avLst/>
            </a:prstTxWarp>
          </a:bodyPr>
          <a:lstStyle/>
          <a:p>
            <a:pPr defTabSz="913825"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23" name="Picture 2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205703" y="4203212"/>
            <a:ext cx="831393" cy="831393"/>
          </a:xfrm>
          <a:prstGeom prst="rect">
            <a:avLst/>
          </a:prstGeom>
        </p:spPr>
      </p:pic>
      <p:cxnSp>
        <p:nvCxnSpPr>
          <p:cNvPr id="40" name="Straight Connector 39"/>
          <p:cNvCxnSpPr/>
          <p:nvPr/>
        </p:nvCxnSpPr>
        <p:spPr>
          <a:xfrm>
            <a:off x="4494036" y="1074502"/>
            <a:ext cx="0" cy="4727862"/>
          </a:xfrm>
          <a:prstGeom prst="line">
            <a:avLst/>
          </a:prstGeom>
          <a:ln w="34925">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45" name="Picture 44"/>
          <p:cNvPicPr>
            <a:picLocks noChangeAspect="1"/>
          </p:cNvPicPr>
          <p:nvPr/>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80702" y="4355289"/>
            <a:ext cx="2879450" cy="623799"/>
          </a:xfrm>
          <a:prstGeom prst="rect">
            <a:avLst/>
          </a:prstGeom>
        </p:spPr>
      </p:pic>
      <p:pic>
        <p:nvPicPr>
          <p:cNvPr id="22" name="Picture 21"/>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236843" y="5478490"/>
            <a:ext cx="782551" cy="782551"/>
          </a:xfrm>
          <a:prstGeom prst="rect">
            <a:avLst/>
          </a:prstGeom>
        </p:spPr>
      </p:pic>
      <p:pic>
        <p:nvPicPr>
          <p:cNvPr id="32" name="Picture 31"/>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91798" y="5365158"/>
            <a:ext cx="2199922" cy="1076985"/>
          </a:xfrm>
          <a:prstGeom prst="rect">
            <a:avLst/>
          </a:prstGeom>
        </p:spPr>
      </p:pic>
    </p:spTree>
    <p:extLst>
      <p:ext uri="{BB962C8B-B14F-4D97-AF65-F5344CB8AC3E}">
        <p14:creationId xmlns:p14="http://schemas.microsoft.com/office/powerpoint/2010/main" val="3853318044"/>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371" y="89419"/>
            <a:ext cx="3257097" cy="3257097"/>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727200" y="3779519"/>
            <a:ext cx="2214880" cy="2527311"/>
          </a:xfrm>
          <a:prstGeom prst="rect">
            <a:avLst/>
          </a:prstGeom>
        </p:spPr>
      </p:pic>
      <p:sp>
        <p:nvSpPr>
          <p:cNvPr id="4" name="Rectangle 3"/>
          <p:cNvSpPr/>
          <p:nvPr/>
        </p:nvSpPr>
        <p:spPr bwMode="auto">
          <a:xfrm>
            <a:off x="5363848" y="384139"/>
            <a:ext cx="6156620" cy="817871"/>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1" tIns="0" rIns="121861" bIns="0" numCol="1" rtlCol="0" anchor="ctr" anchorCtr="0" compatLnSpc="1">
            <a:prstTxWarp prst="textNoShape">
              <a:avLst/>
            </a:prstTxWarp>
          </a:bodyPr>
          <a:lstStyle/>
          <a:p>
            <a:pPr fontAlgn="base">
              <a:spcBef>
                <a:spcPct val="0"/>
              </a:spcBef>
              <a:spcAft>
                <a:spcPct val="0"/>
              </a:spcAft>
              <a:buClr>
                <a:srgbClr val="FFFF99"/>
              </a:buClr>
              <a:buSzPct val="120000"/>
              <a:defRPr/>
            </a:pPr>
            <a:r>
              <a:rPr lang="en-US" sz="5400" spc="-100" dirty="0">
                <a:ln w="3175">
                  <a:noFill/>
                </a:ln>
                <a:gradFill flip="none" rotWithShape="1">
                  <a:gsLst>
                    <a:gs pos="0">
                      <a:srgbClr val="595959"/>
                    </a:gs>
                    <a:gs pos="86000">
                      <a:srgbClr val="595959"/>
                    </a:gs>
                  </a:gsLst>
                  <a:lin ang="5400000" scaled="0"/>
                  <a:tileRect/>
                </a:gradFill>
                <a:latin typeface="Segoe UI Light" pitchFamily="34" charset="0"/>
                <a:cs typeface="Arial" charset="0"/>
              </a:rPr>
              <a:t>What is the cloud?</a:t>
            </a:r>
            <a:endParaRPr lang="en-US" altLang="zh-CN" sz="5400" spc="-100" dirty="0">
              <a:ln w="3175">
                <a:noFill/>
              </a:ln>
              <a:gradFill flip="none" rotWithShape="1">
                <a:gsLst>
                  <a:gs pos="0">
                    <a:srgbClr val="595959"/>
                  </a:gs>
                  <a:gs pos="86000">
                    <a:srgbClr val="595959"/>
                  </a:gs>
                </a:gsLst>
                <a:lin ang="5400000" scaled="0"/>
                <a:tileRect/>
              </a:gradFill>
              <a:latin typeface="Segoe UI Light" pitchFamily="34" charset="0"/>
              <a:cs typeface="Arial" charset="0"/>
            </a:endParaRPr>
          </a:p>
        </p:txBody>
      </p:sp>
      <p:sp>
        <p:nvSpPr>
          <p:cNvPr id="3" name="Text Placeholder 2"/>
          <p:cNvSpPr>
            <a:spLocks noGrp="1"/>
          </p:cNvSpPr>
          <p:nvPr>
            <p:ph idx="4294967295"/>
          </p:nvPr>
        </p:nvSpPr>
        <p:spPr>
          <a:xfrm>
            <a:off x="6032500" y="1508234"/>
            <a:ext cx="6156325" cy="2536825"/>
          </a:xfrm>
          <a:prstGeom prst="rect">
            <a:avLst/>
          </a:prstGeom>
        </p:spPr>
        <p:txBody>
          <a:bodyPr>
            <a:normAutofit lnSpcReduction="10000"/>
          </a:bodyPr>
          <a:lstStyle/>
          <a:p>
            <a:pPr marL="0" indent="0">
              <a:buNone/>
            </a:pPr>
            <a:r>
              <a:rPr lang="en-US" sz="4000" dirty="0">
                <a:solidFill>
                  <a:srgbClr val="00B0F0">
                    <a:alpha val="99000"/>
                  </a:srgbClr>
                </a:solidFill>
                <a:latin typeface="Segoe UI Light" pitchFamily="34" charset="0"/>
              </a:rPr>
              <a:t>An approach to computing that’s about </a:t>
            </a:r>
            <a:r>
              <a:rPr lang="en-US" sz="4000" dirty="0" smtClean="0">
                <a:solidFill>
                  <a:srgbClr val="00B0F0">
                    <a:alpha val="99000"/>
                  </a:srgbClr>
                </a:solidFill>
                <a:latin typeface="Segoe UI Light" pitchFamily="34" charset="0"/>
              </a:rPr>
              <a:t>having the right resources at the right time,</a:t>
            </a:r>
            <a:br>
              <a:rPr lang="en-US" sz="4000" dirty="0" smtClean="0">
                <a:solidFill>
                  <a:srgbClr val="00B0F0">
                    <a:alpha val="99000"/>
                  </a:srgbClr>
                </a:solidFill>
                <a:latin typeface="Segoe UI Light" pitchFamily="34" charset="0"/>
              </a:rPr>
            </a:br>
            <a:r>
              <a:rPr lang="en-US" sz="4000" dirty="0" smtClean="0">
                <a:solidFill>
                  <a:srgbClr val="00B0F0">
                    <a:alpha val="99000"/>
                  </a:srgbClr>
                </a:solidFill>
                <a:latin typeface="Segoe UI Light" pitchFamily="34" charset="0"/>
              </a:rPr>
              <a:t>and </a:t>
            </a:r>
            <a:r>
              <a:rPr lang="en-US" sz="4000" dirty="0">
                <a:solidFill>
                  <a:srgbClr val="00B0F0">
                    <a:alpha val="99000"/>
                  </a:srgbClr>
                </a:solidFill>
                <a:latin typeface="Segoe UI Light" pitchFamily="34" charset="0"/>
              </a:rPr>
              <a:t>connecting to a variety of devices and </a:t>
            </a:r>
            <a:r>
              <a:rPr lang="en-US" sz="4000" dirty="0" smtClean="0">
                <a:solidFill>
                  <a:srgbClr val="00B0F0">
                    <a:alpha val="99000"/>
                  </a:srgbClr>
                </a:solidFill>
                <a:latin typeface="Segoe UI Light" pitchFamily="34" charset="0"/>
              </a:rPr>
              <a:t>endpoints.</a:t>
            </a:r>
            <a:endParaRPr lang="en-US" sz="4000" dirty="0">
              <a:solidFill>
                <a:srgbClr val="00B0F0">
                  <a:alpha val="99000"/>
                </a:srgbClr>
              </a:solidFill>
              <a:latin typeface="Segoe UI Light" pitchFamily="34" charset="0"/>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5839" y="1054023"/>
            <a:ext cx="1348677" cy="1333085"/>
          </a:xfrm>
          <a:prstGeom prst="rect">
            <a:avLst/>
          </a:prstGeom>
        </p:spPr>
      </p:pic>
      <p:sp>
        <p:nvSpPr>
          <p:cNvPr id="2" name="TextBox 1"/>
          <p:cNvSpPr txBox="1"/>
          <p:nvPr/>
        </p:nvSpPr>
        <p:spPr>
          <a:xfrm>
            <a:off x="6032500" y="4456386"/>
            <a:ext cx="5487968" cy="2068259"/>
          </a:xfrm>
          <a:prstGeom prst="rect">
            <a:avLst/>
          </a:prstGeom>
          <a:noFill/>
        </p:spPr>
        <p:txBody>
          <a:bodyPr wrap="square" lIns="0" tIns="0" rIns="0" bIns="0" rtlCol="0">
            <a:spAutoFit/>
          </a:bodyPr>
          <a:lstStyle/>
          <a:p>
            <a:pPr marL="460375" indent="-460375">
              <a:lnSpc>
                <a:spcPct val="90000"/>
              </a:lnSpc>
              <a:spcBef>
                <a:spcPct val="20000"/>
              </a:spcBef>
              <a:buClr>
                <a:schemeClr val="accent2"/>
              </a:buClr>
              <a:buSzPct val="80000"/>
              <a:buFont typeface="Wingdings" panose="05000000000000000000" pitchFamily="2" charset="2"/>
              <a:buChar char="q"/>
            </a:pPr>
            <a:r>
              <a:rPr lang="en-US" sz="3200" spc="-100" dirty="0">
                <a:ln w="3175">
                  <a:noFill/>
                </a:ln>
                <a:gradFill flip="none" rotWithShape="1">
                  <a:gsLst>
                    <a:gs pos="0">
                      <a:srgbClr val="595959"/>
                    </a:gs>
                    <a:gs pos="86000">
                      <a:srgbClr val="595959"/>
                    </a:gs>
                  </a:gsLst>
                  <a:lin ang="5400000" scaled="0"/>
                  <a:tileRect/>
                </a:gradFill>
                <a:latin typeface="Segoe UI Light" pitchFamily="34" charset="0"/>
                <a:cs typeface="Arial" charset="0"/>
              </a:rPr>
              <a:t>Elasticity</a:t>
            </a:r>
          </a:p>
          <a:p>
            <a:pPr marL="460375" indent="-460375">
              <a:lnSpc>
                <a:spcPct val="90000"/>
              </a:lnSpc>
              <a:spcBef>
                <a:spcPct val="20000"/>
              </a:spcBef>
              <a:buClr>
                <a:schemeClr val="accent2"/>
              </a:buClr>
              <a:buSzPct val="80000"/>
              <a:buFont typeface="Wingdings" panose="05000000000000000000" pitchFamily="2" charset="2"/>
              <a:buChar char="q"/>
            </a:pPr>
            <a:r>
              <a:rPr lang="en-US" sz="3200" spc="-100" dirty="0">
                <a:ln w="3175">
                  <a:noFill/>
                </a:ln>
                <a:gradFill flip="none" rotWithShape="1">
                  <a:gsLst>
                    <a:gs pos="0">
                      <a:srgbClr val="595959"/>
                    </a:gs>
                    <a:gs pos="86000">
                      <a:srgbClr val="595959"/>
                    </a:gs>
                  </a:gsLst>
                  <a:lin ang="5400000" scaled="0"/>
                  <a:tileRect/>
                </a:gradFill>
                <a:latin typeface="Segoe UI Light" pitchFamily="34" charset="0"/>
                <a:cs typeface="Arial" charset="0"/>
              </a:rPr>
              <a:t>Self </a:t>
            </a:r>
            <a:r>
              <a:rPr lang="en-US" sz="3200" spc="-100" dirty="0" smtClean="0">
                <a:ln w="3175">
                  <a:noFill/>
                </a:ln>
                <a:gradFill flip="none" rotWithShape="1">
                  <a:gsLst>
                    <a:gs pos="0">
                      <a:srgbClr val="595959"/>
                    </a:gs>
                    <a:gs pos="86000">
                      <a:srgbClr val="595959"/>
                    </a:gs>
                  </a:gsLst>
                  <a:lin ang="5400000" scaled="0"/>
                  <a:tileRect/>
                </a:gradFill>
                <a:latin typeface="Segoe UI Light" pitchFamily="34" charset="0"/>
                <a:cs typeface="Arial" charset="0"/>
              </a:rPr>
              <a:t>service</a:t>
            </a:r>
            <a:endParaRPr lang="en-US" sz="3200" spc="-100" dirty="0">
              <a:ln w="3175">
                <a:noFill/>
              </a:ln>
              <a:gradFill flip="none" rotWithShape="1">
                <a:gsLst>
                  <a:gs pos="0">
                    <a:srgbClr val="595959"/>
                  </a:gs>
                  <a:gs pos="86000">
                    <a:srgbClr val="595959"/>
                  </a:gs>
                </a:gsLst>
                <a:lin ang="5400000" scaled="0"/>
                <a:tileRect/>
              </a:gradFill>
              <a:latin typeface="Segoe UI Light" pitchFamily="34" charset="0"/>
              <a:cs typeface="Arial" charset="0"/>
            </a:endParaRPr>
          </a:p>
          <a:p>
            <a:pPr marL="460375" indent="-460375">
              <a:lnSpc>
                <a:spcPct val="90000"/>
              </a:lnSpc>
              <a:spcBef>
                <a:spcPct val="20000"/>
              </a:spcBef>
              <a:buClr>
                <a:schemeClr val="accent2"/>
              </a:buClr>
              <a:buSzPct val="80000"/>
              <a:buFont typeface="Wingdings" panose="05000000000000000000" pitchFamily="2" charset="2"/>
              <a:buChar char="q"/>
            </a:pPr>
            <a:r>
              <a:rPr lang="en-US" sz="3200" spc="-100" dirty="0">
                <a:ln w="3175">
                  <a:noFill/>
                </a:ln>
                <a:gradFill flip="none" rotWithShape="1">
                  <a:gsLst>
                    <a:gs pos="0">
                      <a:srgbClr val="595959"/>
                    </a:gs>
                    <a:gs pos="86000">
                      <a:srgbClr val="595959"/>
                    </a:gs>
                  </a:gsLst>
                  <a:lin ang="5400000" scaled="0"/>
                  <a:tileRect/>
                </a:gradFill>
                <a:latin typeface="Segoe UI Light" pitchFamily="34" charset="0"/>
                <a:cs typeface="Arial" charset="0"/>
              </a:rPr>
              <a:t>Pay for what you use</a:t>
            </a:r>
          </a:p>
          <a:p>
            <a:pPr marL="460375" indent="-460375">
              <a:lnSpc>
                <a:spcPct val="90000"/>
              </a:lnSpc>
              <a:spcBef>
                <a:spcPct val="20000"/>
              </a:spcBef>
              <a:buClr>
                <a:schemeClr val="accent2"/>
              </a:buClr>
              <a:buSzPct val="80000"/>
              <a:buFont typeface="Wingdings" panose="05000000000000000000" pitchFamily="2" charset="2"/>
              <a:buChar char="q"/>
            </a:pPr>
            <a:r>
              <a:rPr lang="en-US" sz="3200" spc="-100" dirty="0">
                <a:ln w="3175">
                  <a:noFill/>
                </a:ln>
                <a:gradFill flip="none" rotWithShape="1">
                  <a:gsLst>
                    <a:gs pos="0">
                      <a:srgbClr val="595959"/>
                    </a:gs>
                    <a:gs pos="86000">
                      <a:srgbClr val="595959"/>
                    </a:gs>
                  </a:gsLst>
                  <a:lin ang="5400000" scaled="0"/>
                  <a:tileRect/>
                </a:gradFill>
                <a:latin typeface="Segoe UI Light" pitchFamily="34" charset="0"/>
                <a:cs typeface="Arial" charset="0"/>
              </a:rPr>
              <a:t>Standards based</a:t>
            </a:r>
          </a:p>
        </p:txBody>
      </p:sp>
      <p:sp>
        <p:nvSpPr>
          <p:cNvPr id="5" name="TextBox 4"/>
          <p:cNvSpPr txBox="1"/>
          <p:nvPr/>
        </p:nvSpPr>
        <p:spPr>
          <a:xfrm rot="20700000">
            <a:off x="402902" y="1605831"/>
            <a:ext cx="10757753" cy="1483676"/>
          </a:xfrm>
          <a:prstGeom prst="rect">
            <a:avLst/>
          </a:prstGeom>
          <a:noFill/>
        </p:spPr>
        <p:txBody>
          <a:bodyPr wrap="none" lIns="0" tIns="0" rIns="0" bIns="0" rtlCol="0">
            <a:spAutoFit/>
          </a:bodyPr>
          <a:lstStyle/>
          <a:p>
            <a:pPr algn="ctr">
              <a:lnSpc>
                <a:spcPct val="90000"/>
              </a:lnSpc>
              <a:spcBef>
                <a:spcPct val="20000"/>
              </a:spcBef>
              <a:buSzPct val="80000"/>
            </a:pPr>
            <a:r>
              <a:rPr lang="en-US" sz="4800" dirty="0" smtClean="0">
                <a:ln>
                  <a:solidFill>
                    <a:sysClr val="windowText" lastClr="000000"/>
                  </a:solidFill>
                </a:ln>
                <a:solidFill>
                  <a:srgbClr val="960000">
                    <a:alpha val="90000"/>
                  </a:srgbClr>
                </a:solidFill>
                <a:effectLst>
                  <a:outerShdw blurRad="63500" sx="102000" sy="102000" algn="ctr" rotWithShape="0">
                    <a:prstClr val="black">
                      <a:alpha val="40000"/>
                    </a:prstClr>
                  </a:outerShdw>
                </a:effectLst>
                <a:latin typeface="Stencil" panose="040409050D0802020404" pitchFamily="82" charset="0"/>
              </a:rPr>
              <a:t>Run Your Code &amp; Store Your Data</a:t>
            </a:r>
          </a:p>
          <a:p>
            <a:pPr algn="ctr">
              <a:lnSpc>
                <a:spcPct val="90000"/>
              </a:lnSpc>
              <a:spcBef>
                <a:spcPct val="20000"/>
              </a:spcBef>
              <a:buSzPct val="80000"/>
            </a:pPr>
            <a:r>
              <a:rPr lang="en-US" sz="4800" dirty="0" smtClean="0">
                <a:ln>
                  <a:solidFill>
                    <a:sysClr val="windowText" lastClr="000000"/>
                  </a:solidFill>
                </a:ln>
                <a:solidFill>
                  <a:srgbClr val="960000">
                    <a:alpha val="90000"/>
                  </a:srgbClr>
                </a:solidFill>
                <a:effectLst>
                  <a:outerShdw blurRad="63500" sx="102000" sy="102000" algn="ctr" rotWithShape="0">
                    <a:prstClr val="black">
                      <a:alpha val="40000"/>
                    </a:prstClr>
                  </a:outerShdw>
                </a:effectLst>
                <a:latin typeface="Stencil" panose="040409050D0802020404" pitchFamily="82" charset="0"/>
              </a:rPr>
              <a:t>In Microsoft’s Data Centers</a:t>
            </a:r>
            <a:endParaRPr lang="en-US" sz="4800" dirty="0">
              <a:ln>
                <a:solidFill>
                  <a:sysClr val="windowText" lastClr="000000"/>
                </a:solidFill>
              </a:ln>
              <a:solidFill>
                <a:srgbClr val="960000">
                  <a:alpha val="90000"/>
                </a:srgbClr>
              </a:solidFill>
              <a:effectLst>
                <a:outerShdw blurRad="63500" sx="102000" sy="102000" algn="ctr" rotWithShape="0">
                  <a:prstClr val="black">
                    <a:alpha val="40000"/>
                  </a:prstClr>
                </a:outerShdw>
              </a:effectLst>
              <a:latin typeface="Stencil" panose="040409050D0802020404" pitchFamily="82" charset="0"/>
            </a:endParaRPr>
          </a:p>
        </p:txBody>
      </p:sp>
    </p:spTree>
    <p:extLst>
      <p:ext uri="{BB962C8B-B14F-4D97-AF65-F5344CB8AC3E}">
        <p14:creationId xmlns:p14="http://schemas.microsoft.com/office/powerpoint/2010/main" val="2940443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30000" fill="hold"/>
                                        <p:tgtEl>
                                          <p:spTgt spid="10"/>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t>
            </a:r>
            <a:r>
              <a:rPr lang="en-US" dirty="0">
                <a:solidFill>
                  <a:schemeClr val="accent2">
                    <a:alpha val="99000"/>
                  </a:schemeClr>
                </a:solidFill>
              </a:rPr>
              <a:t>Azure</a:t>
            </a:r>
          </a:p>
        </p:txBody>
      </p:sp>
      <p:sp>
        <p:nvSpPr>
          <p:cNvPr id="21" name="Text Placeholder 2"/>
          <p:cNvSpPr>
            <a:spLocks noGrp="1"/>
          </p:cNvSpPr>
          <p:nvPr>
            <p:ph type="body" sz="quarter" idx="10"/>
          </p:nvPr>
        </p:nvSpPr>
        <p:spPr>
          <a:xfrm>
            <a:off x="519114" y="1447800"/>
            <a:ext cx="5901784" cy="4265783"/>
          </a:xfrm>
        </p:spPr>
        <p:txBody>
          <a:bodyPr/>
          <a:lstStyle/>
          <a:p>
            <a:r>
              <a:rPr lang="en-US" sz="4400" dirty="0" smtClean="0"/>
              <a:t>Comprehensive set of services that enable you to </a:t>
            </a:r>
            <a:r>
              <a:rPr lang="en-US" sz="4400" dirty="0"/>
              <a:t>quickly build, deploy and manage applications across a global network of Microsoft-managed datacenters</a:t>
            </a:r>
          </a:p>
        </p:txBody>
      </p:sp>
      <p:sp>
        <p:nvSpPr>
          <p:cNvPr id="18" name="Rounded Rectangle 17"/>
          <p:cNvSpPr/>
          <p:nvPr/>
        </p:nvSpPr>
        <p:spPr bwMode="auto">
          <a:xfrm>
            <a:off x="6571622" y="4617750"/>
            <a:ext cx="5104441" cy="163991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24" name="TextBox 23"/>
          <p:cNvSpPr txBox="1"/>
          <p:nvPr/>
        </p:nvSpPr>
        <p:spPr>
          <a:xfrm>
            <a:off x="8831160" y="5205998"/>
            <a:ext cx="2289396" cy="646331"/>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3600" dirty="0" smtClean="0"/>
              <a:t>Solid</a:t>
            </a:r>
            <a:endParaRPr lang="en-US" altLang="zh-CN" sz="3600" dirty="0"/>
          </a:p>
        </p:txBody>
      </p:sp>
      <p:sp>
        <p:nvSpPr>
          <p:cNvPr id="29" name="Rounded Rectangle 28"/>
          <p:cNvSpPr/>
          <p:nvPr/>
        </p:nvSpPr>
        <p:spPr bwMode="auto">
          <a:xfrm>
            <a:off x="6571622" y="2869640"/>
            <a:ext cx="5104441" cy="163991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15" name="TextBox 14"/>
          <p:cNvSpPr txBox="1"/>
          <p:nvPr/>
        </p:nvSpPr>
        <p:spPr>
          <a:xfrm>
            <a:off x="8831160" y="3366429"/>
            <a:ext cx="1716345" cy="646331"/>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3600" dirty="0" smtClean="0"/>
              <a:t>Open</a:t>
            </a:r>
            <a:endParaRPr lang="en-US" altLang="zh-CN" sz="3600" dirty="0"/>
          </a:p>
        </p:txBody>
      </p:sp>
      <p:sp>
        <p:nvSpPr>
          <p:cNvPr id="30" name="Rounded Rectangle 29"/>
          <p:cNvSpPr/>
          <p:nvPr/>
        </p:nvSpPr>
        <p:spPr bwMode="auto">
          <a:xfrm>
            <a:off x="6571622" y="1118720"/>
            <a:ext cx="5104441" cy="163991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31" name="TextBox 30"/>
          <p:cNvSpPr txBox="1"/>
          <p:nvPr/>
        </p:nvSpPr>
        <p:spPr>
          <a:xfrm>
            <a:off x="8831160" y="1696140"/>
            <a:ext cx="1841376" cy="646331"/>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3600" dirty="0" smtClean="0"/>
              <a:t>Flexible</a:t>
            </a:r>
            <a:endParaRPr lang="en-US" altLang="zh-CN" sz="3600" dirty="0"/>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5923" y="3215460"/>
            <a:ext cx="1309521" cy="948273"/>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74396" y="1508484"/>
            <a:ext cx="1412575" cy="860386"/>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7212" y="4905544"/>
            <a:ext cx="1590731" cy="953328"/>
          </a:xfrm>
          <a:prstGeom prst="rect">
            <a:avLst/>
          </a:prstGeom>
        </p:spPr>
      </p:pic>
    </p:spTree>
    <p:extLst>
      <p:ext uri="{BB962C8B-B14F-4D97-AF65-F5344CB8AC3E}">
        <p14:creationId xmlns:p14="http://schemas.microsoft.com/office/powerpoint/2010/main" val="595180938"/>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8153853" y="405690"/>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3" name="Group 12"/>
          <p:cNvGrpSpPr/>
          <p:nvPr/>
        </p:nvGrpSpPr>
        <p:grpSpPr>
          <a:xfrm>
            <a:off x="8335353" y="777084"/>
            <a:ext cx="3322998" cy="2710459"/>
            <a:chOff x="8272734" y="777084"/>
            <a:chExt cx="3322998" cy="2710459"/>
          </a:xfrm>
        </p:grpSpPr>
        <p:pic>
          <p:nvPicPr>
            <p:cNvPr id="25" name="Picture 24"/>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438496" y="777084"/>
              <a:ext cx="899686" cy="1416484"/>
            </a:xfrm>
            <a:prstGeom prst="rect">
              <a:avLst/>
            </a:prstGeom>
            <a:effectLst/>
          </p:spPr>
        </p:pic>
        <p:sp>
          <p:nvSpPr>
            <p:cNvPr id="26" name="Rectangle 25"/>
            <p:cNvSpPr/>
            <p:nvPr/>
          </p:nvSpPr>
          <p:spPr>
            <a:xfrm>
              <a:off x="8272734" y="3118211"/>
              <a:ext cx="3322998"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Software-as-a-Service</a:t>
              </a:r>
            </a:p>
          </p:txBody>
        </p:sp>
        <p:sp>
          <p:nvSpPr>
            <p:cNvPr id="24" name="TextBox 23"/>
            <p:cNvSpPr txBox="1"/>
            <p:nvPr/>
          </p:nvSpPr>
          <p:spPr>
            <a:xfrm>
              <a:off x="9074347" y="2323846"/>
              <a:ext cx="1595907" cy="938696"/>
            </a:xfrm>
            <a:prstGeom prst="rect">
              <a:avLst/>
            </a:prstGeom>
            <a:noFill/>
          </p:spPr>
          <p:txBody>
            <a:bodyPr wrap="non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r>
                <a:rPr lang="en-US" dirty="0" err="1" smtClean="0">
                  <a:latin typeface="Segoe UI Light" pitchFamily="34" charset="0"/>
                </a:rPr>
                <a:t>SaaS</a:t>
              </a:r>
              <a:endParaRPr lang="en-US" dirty="0">
                <a:latin typeface="Segoe UI Light" pitchFamily="34" charset="0"/>
              </a:endParaRPr>
            </a:p>
          </p:txBody>
        </p:sp>
      </p:grpSp>
      <p:sp>
        <p:nvSpPr>
          <p:cNvPr id="41" name="Rectangle 40"/>
          <p:cNvSpPr/>
          <p:nvPr/>
        </p:nvSpPr>
        <p:spPr bwMode="auto">
          <a:xfrm>
            <a:off x="4354964" y="405690"/>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8" name="Group 7"/>
          <p:cNvGrpSpPr/>
          <p:nvPr/>
        </p:nvGrpSpPr>
        <p:grpSpPr>
          <a:xfrm>
            <a:off x="4587931" y="979229"/>
            <a:ext cx="3333264" cy="2508314"/>
            <a:chOff x="4468713" y="979229"/>
            <a:chExt cx="3333264" cy="2508314"/>
          </a:xfrm>
        </p:grpSpPr>
        <p:pic>
          <p:nvPicPr>
            <p:cNvPr id="31" name="Picture 30"/>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5456710" y="979229"/>
              <a:ext cx="1284299" cy="1176630"/>
            </a:xfrm>
            <a:prstGeom prst="rect">
              <a:avLst/>
            </a:prstGeom>
          </p:spPr>
        </p:pic>
        <p:sp>
          <p:nvSpPr>
            <p:cNvPr id="32" name="Rectangle 31"/>
            <p:cNvSpPr/>
            <p:nvPr/>
          </p:nvSpPr>
          <p:spPr>
            <a:xfrm>
              <a:off x="4468713" y="3118211"/>
              <a:ext cx="3333264"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Platform-as-a-Service</a:t>
              </a:r>
            </a:p>
          </p:txBody>
        </p:sp>
        <p:sp>
          <p:nvSpPr>
            <p:cNvPr id="30" name="TextBox 29"/>
            <p:cNvSpPr txBox="1"/>
            <p:nvPr/>
          </p:nvSpPr>
          <p:spPr>
            <a:xfrm>
              <a:off x="5305776" y="2310196"/>
              <a:ext cx="1594753" cy="938696"/>
            </a:xfrm>
            <a:prstGeom prst="rect">
              <a:avLst/>
            </a:prstGeom>
            <a:noFill/>
          </p:spPr>
          <p:txBody>
            <a:bodyPr wrap="non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r>
                <a:rPr lang="en-US" dirty="0" err="1" smtClean="0">
                  <a:latin typeface="Segoe UI Light" pitchFamily="34" charset="0"/>
                </a:rPr>
                <a:t>PaaS</a:t>
              </a:r>
              <a:endParaRPr lang="en-US" dirty="0">
                <a:latin typeface="Segoe UI Light" pitchFamily="34" charset="0"/>
              </a:endParaRPr>
            </a:p>
          </p:txBody>
        </p:sp>
      </p:grpSp>
      <p:sp>
        <p:nvSpPr>
          <p:cNvPr id="39" name="Rectangle 38"/>
          <p:cNvSpPr/>
          <p:nvPr/>
        </p:nvSpPr>
        <p:spPr bwMode="auto">
          <a:xfrm>
            <a:off x="556075" y="405690"/>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5" name="Group 4"/>
          <p:cNvGrpSpPr/>
          <p:nvPr/>
        </p:nvGrpSpPr>
        <p:grpSpPr>
          <a:xfrm>
            <a:off x="556075" y="3674634"/>
            <a:ext cx="11158538" cy="718080"/>
            <a:chOff x="556075" y="3674634"/>
            <a:chExt cx="11158538" cy="718080"/>
          </a:xfrm>
        </p:grpSpPr>
        <p:sp>
          <p:nvSpPr>
            <p:cNvPr id="43" name="Rectangle 42"/>
            <p:cNvSpPr/>
            <p:nvPr/>
          </p:nvSpPr>
          <p:spPr bwMode="auto">
            <a:xfrm>
              <a:off x="8153853" y="3712417"/>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3" name="TextBox 22"/>
            <p:cNvSpPr txBox="1"/>
            <p:nvPr/>
          </p:nvSpPr>
          <p:spPr>
            <a:xfrm>
              <a:off x="8190554" y="3674634"/>
              <a:ext cx="3487358"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dirty="0">
                  <a:solidFill>
                    <a:schemeClr val="bg1">
                      <a:alpha val="99000"/>
                    </a:schemeClr>
                  </a:solidFill>
                </a:rPr>
                <a:t>consume</a:t>
              </a:r>
            </a:p>
          </p:txBody>
        </p:sp>
        <p:sp>
          <p:nvSpPr>
            <p:cNvPr id="44" name="Rectangle 43"/>
            <p:cNvSpPr/>
            <p:nvPr/>
          </p:nvSpPr>
          <p:spPr bwMode="auto">
            <a:xfrm>
              <a:off x="4354964" y="3712417"/>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9" name="TextBox 28"/>
            <p:cNvSpPr txBox="1"/>
            <p:nvPr/>
          </p:nvSpPr>
          <p:spPr>
            <a:xfrm>
              <a:off x="4391666" y="3674634"/>
              <a:ext cx="3487356"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dirty="0">
                  <a:solidFill>
                    <a:schemeClr val="bg1">
                      <a:alpha val="99000"/>
                    </a:schemeClr>
                  </a:solidFill>
                </a:rPr>
                <a:t>build</a:t>
              </a:r>
            </a:p>
          </p:txBody>
        </p:sp>
        <p:sp>
          <p:nvSpPr>
            <p:cNvPr id="45" name="Rectangle 44"/>
            <p:cNvSpPr/>
            <p:nvPr/>
          </p:nvSpPr>
          <p:spPr bwMode="auto">
            <a:xfrm>
              <a:off x="556075" y="3712417"/>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5" name="TextBox 34"/>
            <p:cNvSpPr txBox="1"/>
            <p:nvPr/>
          </p:nvSpPr>
          <p:spPr>
            <a:xfrm>
              <a:off x="592776" y="3743872"/>
              <a:ext cx="3487358" cy="553998"/>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p>
              <a:pPr algn="ctr"/>
              <a:r>
                <a:rPr lang="en-US" sz="3600" dirty="0" smtClean="0">
                  <a:solidFill>
                    <a:schemeClr val="bg1">
                      <a:alpha val="99000"/>
                    </a:schemeClr>
                  </a:solidFill>
                </a:rPr>
                <a:t>host</a:t>
              </a:r>
              <a:endParaRPr lang="en-US" sz="1600" dirty="0">
                <a:solidFill>
                  <a:schemeClr val="bg1">
                    <a:alpha val="99000"/>
                  </a:schemeClr>
                </a:solidFill>
              </a:endParaRPr>
            </a:p>
          </p:txBody>
        </p:sp>
      </p:grpSp>
      <p:grpSp>
        <p:nvGrpSpPr>
          <p:cNvPr id="6" name="Group 5"/>
          <p:cNvGrpSpPr/>
          <p:nvPr/>
        </p:nvGrpSpPr>
        <p:grpSpPr>
          <a:xfrm>
            <a:off x="737957" y="1143527"/>
            <a:ext cx="3244094" cy="2344016"/>
            <a:chOff x="714408" y="1143527"/>
            <a:chExt cx="3244094" cy="2344016"/>
          </a:xfrm>
        </p:grpSpPr>
        <p:pic>
          <p:nvPicPr>
            <p:cNvPr id="37" name="Picture 36"/>
            <p:cNvPicPr>
              <a:picLocks noChangeAspect="1"/>
            </p:cNvPicPr>
            <p:nvPr/>
          </p:nvPicPr>
          <p:blipFill>
            <a:blip r:embed="rId7" cstate="print">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406639" y="1143527"/>
              <a:ext cx="1859633" cy="1027297"/>
            </a:xfrm>
            <a:prstGeom prst="rect">
              <a:avLst/>
            </a:prstGeom>
            <a:noFill/>
            <a:ln>
              <a:noFill/>
            </a:ln>
          </p:spPr>
        </p:pic>
        <p:sp>
          <p:nvSpPr>
            <p:cNvPr id="38" name="Rectangle 37"/>
            <p:cNvSpPr/>
            <p:nvPr/>
          </p:nvSpPr>
          <p:spPr>
            <a:xfrm>
              <a:off x="714408" y="3118211"/>
              <a:ext cx="3244094"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Infrastructure-as-a-Service</a:t>
              </a:r>
            </a:p>
          </p:txBody>
        </p:sp>
        <p:sp>
          <p:nvSpPr>
            <p:cNvPr id="36" name="TextBox 35"/>
            <p:cNvSpPr txBox="1"/>
            <p:nvPr/>
          </p:nvSpPr>
          <p:spPr>
            <a:xfrm>
              <a:off x="1605356" y="2296547"/>
              <a:ext cx="1411562" cy="938696"/>
            </a:xfrm>
            <a:prstGeom prst="rect">
              <a:avLst/>
            </a:prstGeom>
            <a:noFill/>
          </p:spPr>
          <p:txBody>
            <a:bodyPr wrap="none" lIns="121899" tIns="60949" rIns="121899" bIns="60949" rtlCol="0">
              <a:spAutoFit/>
            </a:bodyPr>
            <a:lstStyle/>
            <a:p>
              <a:r>
                <a:rPr lang="en-US" sz="5300" dirty="0" err="1" smtClean="0">
                  <a:solidFill>
                    <a:schemeClr val="accent2">
                      <a:alpha val="99000"/>
                    </a:schemeClr>
                  </a:solidFill>
                  <a:latin typeface="Segoe UI Light" pitchFamily="34" charset="0"/>
                </a:rPr>
                <a:t>IaaS</a:t>
              </a:r>
              <a:endParaRPr lang="en-US" sz="5300" dirty="0">
                <a:solidFill>
                  <a:schemeClr val="accent2">
                    <a:alpha val="99000"/>
                  </a:schemeClr>
                </a:solidFill>
                <a:latin typeface="Segoe UI Light" pitchFamily="34" charset="0"/>
              </a:endParaRPr>
            </a:p>
          </p:txBody>
        </p:sp>
      </p:grpSp>
      <p:sp>
        <p:nvSpPr>
          <p:cNvPr id="2" name="Title 1"/>
          <p:cNvSpPr>
            <a:spLocks noGrp="1"/>
          </p:cNvSpPr>
          <p:nvPr>
            <p:ph type="title"/>
          </p:nvPr>
        </p:nvSpPr>
        <p:spPr/>
        <p:txBody>
          <a:bodyPr/>
          <a:lstStyle/>
          <a:p>
            <a:r>
              <a:rPr lang="en-US" dirty="0" smtClean="0"/>
              <a:t>Cloud Computing</a:t>
            </a:r>
            <a:endParaRPr lang="en-US" dirty="0">
              <a:solidFill>
                <a:schemeClr val="accent2">
                  <a:alpha val="99000"/>
                </a:schemeClr>
              </a:solidFill>
            </a:endParaRPr>
          </a:p>
        </p:txBody>
      </p:sp>
      <p:grpSp>
        <p:nvGrpSpPr>
          <p:cNvPr id="9" name="Group 8"/>
          <p:cNvGrpSpPr/>
          <p:nvPr/>
        </p:nvGrpSpPr>
        <p:grpSpPr>
          <a:xfrm>
            <a:off x="4626897" y="3340404"/>
            <a:ext cx="3255332" cy="3146617"/>
            <a:chOff x="4785082" y="3445504"/>
            <a:chExt cx="3255332" cy="3146617"/>
          </a:xfrm>
        </p:grpSpPr>
        <p:pic>
          <p:nvPicPr>
            <p:cNvPr id="27" name="CS"/>
            <p:cNvPicPr>
              <a:picLocks noChangeAspect="1"/>
            </p:cNvPicPr>
            <p:nvPr/>
          </p:nvPicPr>
          <p:blipFill>
            <a:blip r:embed="rId9">
              <a:duotone>
                <a:prstClr val="black"/>
                <a:schemeClr val="bg2">
                  <a:lumMod val="10000"/>
                  <a:tint val="45000"/>
                  <a:satMod val="400000"/>
                </a:schemeClr>
              </a:duotone>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160192" y="3445504"/>
              <a:ext cx="2505113" cy="2505113"/>
            </a:xfrm>
            <a:prstGeom prst="rect">
              <a:avLst/>
            </a:prstGeom>
          </p:spPr>
        </p:pic>
        <p:sp>
          <p:nvSpPr>
            <p:cNvPr id="28" name="CS Text"/>
            <p:cNvSpPr txBox="1">
              <a:spLocks/>
            </p:cNvSpPr>
            <p:nvPr/>
          </p:nvSpPr>
          <p:spPr>
            <a:xfrm>
              <a:off x="4785082" y="5982723"/>
              <a:ext cx="3255332"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4400" dirty="0" smtClean="0">
                  <a:solidFill>
                    <a:schemeClr val="tx1">
                      <a:alpha val="99000"/>
                    </a:schemeClr>
                  </a:solidFill>
                </a:rPr>
                <a:t>Cloud services</a:t>
              </a:r>
              <a:endParaRPr lang="en-US" sz="4400" dirty="0">
                <a:solidFill>
                  <a:schemeClr val="tx1">
                    <a:alpha val="99000"/>
                  </a:schemeClr>
                </a:solidFill>
              </a:endParaRPr>
            </a:p>
          </p:txBody>
        </p:sp>
      </p:grpSp>
      <p:grpSp>
        <p:nvGrpSpPr>
          <p:cNvPr id="14" name="Group 13"/>
          <p:cNvGrpSpPr/>
          <p:nvPr/>
        </p:nvGrpSpPr>
        <p:grpSpPr>
          <a:xfrm>
            <a:off x="8659497" y="3462925"/>
            <a:ext cx="2674711" cy="3024096"/>
            <a:chOff x="9046260" y="3568025"/>
            <a:chExt cx="2674711" cy="3024096"/>
          </a:xfrm>
        </p:grpSpPr>
        <p:sp>
          <p:nvSpPr>
            <p:cNvPr id="33" name="Web Sites Text"/>
            <p:cNvSpPr txBox="1">
              <a:spLocks/>
            </p:cNvSpPr>
            <p:nvPr/>
          </p:nvSpPr>
          <p:spPr>
            <a:xfrm>
              <a:off x="9046260" y="5982723"/>
              <a:ext cx="2674711"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sz="4400" dirty="0" smtClean="0">
                  <a:solidFill>
                    <a:schemeClr val="tx1">
                      <a:alpha val="99000"/>
                    </a:schemeClr>
                  </a:solidFill>
                </a:rPr>
                <a:t>Web sites </a:t>
              </a:r>
              <a:endParaRPr sz="4400" dirty="0">
                <a:solidFill>
                  <a:schemeClr val="tx1">
                    <a:alpha val="99000"/>
                  </a:schemeClr>
                </a:solidFill>
              </a:endParaRPr>
            </a:p>
          </p:txBody>
        </p:sp>
        <p:pic>
          <p:nvPicPr>
            <p:cNvPr id="34" name="Web Sites"/>
            <p:cNvPicPr>
              <a:picLocks noChangeAspect="1"/>
            </p:cNvPicPr>
            <p:nvPr/>
          </p:nvPicPr>
          <p:blipFill>
            <a:blip r:embed="rId11">
              <a:duotone>
                <a:prstClr val="black"/>
                <a:schemeClr val="bg2">
                  <a:lumMod val="10000"/>
                  <a:tint val="45000"/>
                  <a:satMod val="400000"/>
                </a:schemeClr>
              </a:duotone>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247577" y="3568025"/>
              <a:ext cx="2272076" cy="2272076"/>
            </a:xfrm>
            <a:prstGeom prst="rect">
              <a:avLst/>
            </a:prstGeom>
          </p:spPr>
        </p:pic>
      </p:grpSp>
      <p:grpSp>
        <p:nvGrpSpPr>
          <p:cNvPr id="7" name="Group 6"/>
          <p:cNvGrpSpPr/>
          <p:nvPr/>
        </p:nvGrpSpPr>
        <p:grpSpPr>
          <a:xfrm>
            <a:off x="485333" y="3456923"/>
            <a:ext cx="3749343" cy="3030098"/>
            <a:chOff x="485333" y="3562023"/>
            <a:chExt cx="3749343" cy="3030098"/>
          </a:xfrm>
        </p:grpSpPr>
        <p:sp>
          <p:nvSpPr>
            <p:cNvPr id="40" name="Virtual machines text"/>
            <p:cNvSpPr txBox="1">
              <a:spLocks/>
            </p:cNvSpPr>
            <p:nvPr/>
          </p:nvSpPr>
          <p:spPr>
            <a:xfrm>
              <a:off x="485333" y="5982723"/>
              <a:ext cx="3749343"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sz="4400" dirty="0" smtClean="0">
                  <a:solidFill>
                    <a:schemeClr val="tx1">
                      <a:alpha val="99000"/>
                    </a:schemeClr>
                  </a:solidFill>
                </a:rPr>
                <a:t>Virtual machines</a:t>
              </a:r>
              <a:endParaRPr sz="4400" dirty="0">
                <a:solidFill>
                  <a:schemeClr val="tx1">
                    <a:alpha val="99000"/>
                  </a:schemeClr>
                </a:solidFill>
              </a:endParaRPr>
            </a:p>
          </p:txBody>
        </p:sp>
        <p:pic>
          <p:nvPicPr>
            <p:cNvPr id="46" name="Virtual machines"/>
            <p:cNvPicPr>
              <a:picLocks noChangeAspect="1"/>
            </p:cNvPicPr>
            <p:nvPr/>
          </p:nvPicPr>
          <p:blipFill>
            <a:blip r:embed="rId13">
              <a:duotone>
                <a:prstClr val="black"/>
                <a:schemeClr val="tx1">
                  <a:lumMod val="50000"/>
                  <a:tint val="45000"/>
                  <a:satMod val="400000"/>
                </a:schemeClr>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223966" y="3562023"/>
              <a:ext cx="2272076" cy="2272076"/>
            </a:xfrm>
            <a:prstGeom prst="rect">
              <a:avLst/>
            </a:prstGeom>
          </p:spPr>
        </p:pic>
      </p:grpSp>
    </p:spTree>
    <p:extLst>
      <p:ext uri="{BB962C8B-B14F-4D97-AF65-F5344CB8AC3E}">
        <p14:creationId xmlns:p14="http://schemas.microsoft.com/office/powerpoint/2010/main" val="32738733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p:cNvSpPr/>
          <p:nvPr/>
        </p:nvSpPr>
        <p:spPr bwMode="auto">
          <a:xfrm>
            <a:off x="3327289" y="1115367"/>
            <a:ext cx="8574659" cy="5139864"/>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Cloud Computing</a:t>
            </a:r>
            <a:endParaRPr lang="en-US" dirty="0">
              <a:solidFill>
                <a:schemeClr val="accent2">
                  <a:alpha val="99000"/>
                </a:schemeClr>
              </a:solidFill>
            </a:endParaRPr>
          </a:p>
        </p:txBody>
      </p:sp>
      <p:grpSp>
        <p:nvGrpSpPr>
          <p:cNvPr id="4" name="Group 3"/>
          <p:cNvGrpSpPr/>
          <p:nvPr/>
        </p:nvGrpSpPr>
        <p:grpSpPr>
          <a:xfrm>
            <a:off x="795377" y="1332173"/>
            <a:ext cx="2427913" cy="4790431"/>
            <a:chOff x="855665" y="1583373"/>
            <a:chExt cx="2427913" cy="4790431"/>
          </a:xfrm>
        </p:grpSpPr>
        <p:sp>
          <p:nvSpPr>
            <p:cNvPr id="124" name="Rectangle 123"/>
            <p:cNvSpPr/>
            <p:nvPr/>
          </p:nvSpPr>
          <p:spPr>
            <a:xfrm>
              <a:off x="1416806" y="158337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Packaged Software</a:t>
              </a:r>
            </a:p>
          </p:txBody>
        </p:sp>
        <p:sp>
          <p:nvSpPr>
            <p:cNvPr id="128" name="Rectangle 127"/>
            <p:cNvSpPr/>
            <p:nvPr/>
          </p:nvSpPr>
          <p:spPr>
            <a:xfrm>
              <a:off x="1396458" y="5537987"/>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29" name="Rectangle 128"/>
            <p:cNvSpPr/>
            <p:nvPr/>
          </p:nvSpPr>
          <p:spPr>
            <a:xfrm>
              <a:off x="1396458" y="5083168"/>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30" name="Rectangle 129"/>
            <p:cNvSpPr/>
            <p:nvPr/>
          </p:nvSpPr>
          <p:spPr>
            <a:xfrm>
              <a:off x="1396458" y="599280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31" name="Rectangle 130"/>
            <p:cNvSpPr/>
            <p:nvPr/>
          </p:nvSpPr>
          <p:spPr>
            <a:xfrm>
              <a:off x="1396458" y="4173530"/>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32" name="Rectangle 131"/>
            <p:cNvSpPr/>
            <p:nvPr/>
          </p:nvSpPr>
          <p:spPr>
            <a:xfrm>
              <a:off x="1396458" y="3718711"/>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33" name="Rectangle 132"/>
            <p:cNvSpPr/>
            <p:nvPr/>
          </p:nvSpPr>
          <p:spPr>
            <a:xfrm>
              <a:off x="1396458" y="4628349"/>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34" name="Rectangle 133"/>
            <p:cNvSpPr/>
            <p:nvPr/>
          </p:nvSpPr>
          <p:spPr>
            <a:xfrm>
              <a:off x="1396458" y="2809073"/>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sp>
          <p:nvSpPr>
            <p:cNvPr id="135" name="Rectangle 134"/>
            <p:cNvSpPr/>
            <p:nvPr/>
          </p:nvSpPr>
          <p:spPr>
            <a:xfrm>
              <a:off x="1396458" y="235425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36" name="Rectangle 135"/>
            <p:cNvSpPr/>
            <p:nvPr/>
          </p:nvSpPr>
          <p:spPr>
            <a:xfrm>
              <a:off x="1396458" y="3263892"/>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26" name="Left Brace 125"/>
            <p:cNvSpPr/>
            <p:nvPr/>
          </p:nvSpPr>
          <p:spPr>
            <a:xfrm>
              <a:off x="1108504" y="2354254"/>
              <a:ext cx="278528" cy="4019550"/>
            </a:xfrm>
            <a:prstGeom prst="leftBrace">
              <a:avLst>
                <a:gd name="adj1" fmla="val 0"/>
                <a:gd name="adj2" fmla="val 50000"/>
              </a:avLst>
            </a:prstGeom>
            <a:noFill/>
            <a:ln w="19050" cap="flat" cmpd="sng" algn="ctr">
              <a:solidFill>
                <a:schemeClr val="accent2"/>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936"/>
              <a:endParaRPr lang="en-US" dirty="0">
                <a:solidFill>
                  <a:srgbClr val="FFFFFF"/>
                </a:solidFill>
                <a:latin typeface="Segoe UI"/>
                <a:ea typeface="Segoe UI" pitchFamily="34" charset="0"/>
                <a:cs typeface="Segoe UI" pitchFamily="34" charset="0"/>
              </a:endParaRPr>
            </a:p>
          </p:txBody>
        </p:sp>
        <p:sp>
          <p:nvSpPr>
            <p:cNvPr id="127" name="TextBox 52"/>
            <p:cNvSpPr txBox="1"/>
            <p:nvPr/>
          </p:nvSpPr>
          <p:spPr>
            <a:xfrm>
              <a:off x="855665" y="3820893"/>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grpSp>
      <p:grpSp>
        <p:nvGrpSpPr>
          <p:cNvPr id="5" name="Group 4"/>
          <p:cNvGrpSpPr/>
          <p:nvPr/>
        </p:nvGrpSpPr>
        <p:grpSpPr>
          <a:xfrm>
            <a:off x="3859670" y="1342221"/>
            <a:ext cx="2771925" cy="4780387"/>
            <a:chOff x="3377366" y="1593421"/>
            <a:chExt cx="2771925" cy="4780387"/>
          </a:xfrm>
        </p:grpSpPr>
        <p:sp>
          <p:nvSpPr>
            <p:cNvPr id="138" name="Rectangle 137"/>
            <p:cNvSpPr/>
            <p:nvPr/>
          </p:nvSpPr>
          <p:spPr>
            <a:xfrm>
              <a:off x="3897998" y="1593421"/>
              <a:ext cx="2108505"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Infrastructure</a:t>
              </a:r>
            </a:p>
            <a:p>
              <a:pPr defTabSz="1218936"/>
              <a:r>
                <a:rPr lang="en-US" sz="1600" dirty="0">
                  <a:solidFill>
                    <a:srgbClr val="595959">
                      <a:alpha val="99000"/>
                    </a:srgbClr>
                  </a:solidFill>
                  <a:ea typeface="Kozuka Gothic Pro R" pitchFamily="34" charset="-128"/>
                </a:rPr>
                <a:t>(as a Service)</a:t>
              </a:r>
            </a:p>
          </p:txBody>
        </p:sp>
        <p:sp>
          <p:nvSpPr>
            <p:cNvPr id="144" name="Rectangle 143"/>
            <p:cNvSpPr/>
            <p:nvPr/>
          </p:nvSpPr>
          <p:spPr>
            <a:xfrm>
              <a:off x="3928143" y="5537991"/>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45" name="Rectangle 144"/>
            <p:cNvSpPr/>
            <p:nvPr/>
          </p:nvSpPr>
          <p:spPr>
            <a:xfrm>
              <a:off x="3928143" y="5083172"/>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46" name="Rectangle 145"/>
            <p:cNvSpPr/>
            <p:nvPr/>
          </p:nvSpPr>
          <p:spPr>
            <a:xfrm>
              <a:off x="3928143" y="5992808"/>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47" name="Rectangle 146"/>
            <p:cNvSpPr/>
            <p:nvPr/>
          </p:nvSpPr>
          <p:spPr>
            <a:xfrm>
              <a:off x="3928143" y="417353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48" name="Rectangle 147"/>
            <p:cNvSpPr/>
            <p:nvPr/>
          </p:nvSpPr>
          <p:spPr>
            <a:xfrm>
              <a:off x="3928143" y="3718715"/>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49" name="Rectangle 148"/>
            <p:cNvSpPr/>
            <p:nvPr/>
          </p:nvSpPr>
          <p:spPr>
            <a:xfrm>
              <a:off x="3928143" y="4628353"/>
              <a:ext cx="1638241" cy="381000"/>
            </a:xfrm>
            <a:prstGeom prst="rect">
              <a:avLst/>
            </a:prstGeom>
            <a:solidFill>
              <a:schemeClr val="accent4"/>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50" name="Rectangle 149"/>
            <p:cNvSpPr/>
            <p:nvPr/>
          </p:nvSpPr>
          <p:spPr>
            <a:xfrm>
              <a:off x="3928143" y="2809077"/>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sp>
          <p:nvSpPr>
            <p:cNvPr id="151" name="Rectangle 150"/>
            <p:cNvSpPr/>
            <p:nvPr/>
          </p:nvSpPr>
          <p:spPr>
            <a:xfrm>
              <a:off x="3928143" y="2354258"/>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52" name="Rectangle 151"/>
            <p:cNvSpPr/>
            <p:nvPr/>
          </p:nvSpPr>
          <p:spPr>
            <a:xfrm>
              <a:off x="3928143" y="3263896"/>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40" name="Left Brace 139"/>
            <p:cNvSpPr/>
            <p:nvPr/>
          </p:nvSpPr>
          <p:spPr>
            <a:xfrm flipH="1">
              <a:off x="5575615" y="4587244"/>
              <a:ext cx="228600" cy="1764000"/>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41" name="TextBox 56"/>
            <p:cNvSpPr txBox="1"/>
            <p:nvPr/>
          </p:nvSpPr>
          <p:spPr>
            <a:xfrm flipH="1">
              <a:off x="5749181" y="4644086"/>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142" name="Left Brace 141"/>
            <p:cNvSpPr/>
            <p:nvPr/>
          </p:nvSpPr>
          <p:spPr>
            <a:xfrm>
              <a:off x="3789635" y="2354258"/>
              <a:ext cx="133350" cy="2200272"/>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43" name="TextBox 58"/>
            <p:cNvSpPr txBox="1"/>
            <p:nvPr/>
          </p:nvSpPr>
          <p:spPr>
            <a:xfrm>
              <a:off x="3377366" y="2677898"/>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grpSp>
      <p:grpSp>
        <p:nvGrpSpPr>
          <p:cNvPr id="6" name="Group 5"/>
          <p:cNvGrpSpPr/>
          <p:nvPr/>
        </p:nvGrpSpPr>
        <p:grpSpPr>
          <a:xfrm>
            <a:off x="6461726" y="1332173"/>
            <a:ext cx="2706420" cy="4798706"/>
            <a:chOff x="5979422" y="1583373"/>
            <a:chExt cx="2706420" cy="4798706"/>
          </a:xfrm>
        </p:grpSpPr>
        <p:sp>
          <p:nvSpPr>
            <p:cNvPr id="154" name="Rectangle 153"/>
            <p:cNvSpPr/>
            <p:nvPr/>
          </p:nvSpPr>
          <p:spPr>
            <a:xfrm>
              <a:off x="6405737" y="158337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Platform</a:t>
              </a:r>
            </a:p>
            <a:p>
              <a:pPr defTabSz="1218936"/>
              <a:r>
                <a:rPr lang="en-US" sz="1600" dirty="0">
                  <a:solidFill>
                    <a:srgbClr val="595959">
                      <a:alpha val="99000"/>
                    </a:srgbClr>
                  </a:solidFill>
                  <a:ea typeface="Kozuka Gothic Pro R" pitchFamily="34" charset="-128"/>
                </a:rPr>
                <a:t>(as a Service)</a:t>
              </a:r>
            </a:p>
          </p:txBody>
        </p:sp>
        <p:sp>
          <p:nvSpPr>
            <p:cNvPr id="155" name="Left Brace 154"/>
            <p:cNvSpPr/>
            <p:nvPr/>
          </p:nvSpPr>
          <p:spPr>
            <a:xfrm flipH="1">
              <a:off x="8131739" y="3259131"/>
              <a:ext cx="209580" cy="3122948"/>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56" name="TextBox 54"/>
            <p:cNvSpPr txBox="1"/>
            <p:nvPr/>
          </p:nvSpPr>
          <p:spPr>
            <a:xfrm flipH="1">
              <a:off x="8285732" y="3992249"/>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157" name="Left Brace 156"/>
            <p:cNvSpPr/>
            <p:nvPr/>
          </p:nvSpPr>
          <p:spPr>
            <a:xfrm>
              <a:off x="6322411" y="2335206"/>
              <a:ext cx="152400" cy="847725"/>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58" name="TextBox 60"/>
            <p:cNvSpPr txBox="1"/>
            <p:nvPr/>
          </p:nvSpPr>
          <p:spPr>
            <a:xfrm>
              <a:off x="5979422" y="2220697"/>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sp>
          <p:nvSpPr>
            <p:cNvPr id="160" name="Rectangle 159"/>
            <p:cNvSpPr/>
            <p:nvPr/>
          </p:nvSpPr>
          <p:spPr>
            <a:xfrm>
              <a:off x="6484238" y="553799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61" name="Rectangle 160"/>
            <p:cNvSpPr/>
            <p:nvPr/>
          </p:nvSpPr>
          <p:spPr>
            <a:xfrm>
              <a:off x="6484238" y="508317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62" name="Rectangle 161"/>
            <p:cNvSpPr/>
            <p:nvPr/>
          </p:nvSpPr>
          <p:spPr>
            <a:xfrm>
              <a:off x="6484238" y="599280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63" name="Rectangle 162"/>
            <p:cNvSpPr/>
            <p:nvPr/>
          </p:nvSpPr>
          <p:spPr>
            <a:xfrm>
              <a:off x="6484238" y="417353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64" name="Rectangle 163"/>
            <p:cNvSpPr/>
            <p:nvPr/>
          </p:nvSpPr>
          <p:spPr>
            <a:xfrm>
              <a:off x="6484238" y="371871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65" name="Rectangle 164"/>
            <p:cNvSpPr/>
            <p:nvPr/>
          </p:nvSpPr>
          <p:spPr>
            <a:xfrm>
              <a:off x="6484238" y="462835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66" name="Rectangle 165"/>
            <p:cNvSpPr/>
            <p:nvPr/>
          </p:nvSpPr>
          <p:spPr>
            <a:xfrm>
              <a:off x="6484238" y="2354257"/>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67" name="Rectangle 166"/>
            <p:cNvSpPr/>
            <p:nvPr/>
          </p:nvSpPr>
          <p:spPr>
            <a:xfrm>
              <a:off x="6484238" y="3263895"/>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68" name="Rectangle 167"/>
            <p:cNvSpPr/>
            <p:nvPr/>
          </p:nvSpPr>
          <p:spPr>
            <a:xfrm>
              <a:off x="6484238" y="2809076"/>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grpSp>
      <p:grpSp>
        <p:nvGrpSpPr>
          <p:cNvPr id="7" name="Group 6"/>
          <p:cNvGrpSpPr/>
          <p:nvPr/>
        </p:nvGrpSpPr>
        <p:grpSpPr>
          <a:xfrm>
            <a:off x="9463135" y="1332173"/>
            <a:ext cx="2323096" cy="4790431"/>
            <a:chOff x="8980831" y="1583373"/>
            <a:chExt cx="2323096" cy="4790431"/>
          </a:xfrm>
        </p:grpSpPr>
        <p:sp>
          <p:nvSpPr>
            <p:cNvPr id="170" name="Rectangle 169"/>
            <p:cNvSpPr/>
            <p:nvPr/>
          </p:nvSpPr>
          <p:spPr>
            <a:xfrm>
              <a:off x="8980831" y="158337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Software</a:t>
              </a:r>
            </a:p>
            <a:p>
              <a:pPr defTabSz="1218936"/>
              <a:r>
                <a:rPr lang="en-US" sz="1600" dirty="0">
                  <a:solidFill>
                    <a:srgbClr val="595959">
                      <a:alpha val="99000"/>
                    </a:srgbClr>
                  </a:solidFill>
                  <a:ea typeface="Kozuka Gothic Pro R" pitchFamily="34" charset="-128"/>
                </a:rPr>
                <a:t>(as a Service)</a:t>
              </a:r>
            </a:p>
          </p:txBody>
        </p:sp>
        <p:sp>
          <p:nvSpPr>
            <p:cNvPr id="172" name="TextBox 64"/>
            <p:cNvSpPr txBox="1"/>
            <p:nvPr/>
          </p:nvSpPr>
          <p:spPr>
            <a:xfrm flipH="1">
              <a:off x="10903817" y="3520342"/>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174" name="Rectangle 173"/>
            <p:cNvSpPr/>
            <p:nvPr/>
          </p:nvSpPr>
          <p:spPr>
            <a:xfrm>
              <a:off x="9040806" y="553798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75" name="Rectangle 174"/>
            <p:cNvSpPr/>
            <p:nvPr/>
          </p:nvSpPr>
          <p:spPr>
            <a:xfrm>
              <a:off x="9040806" y="5083168"/>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76" name="Rectangle 175"/>
            <p:cNvSpPr/>
            <p:nvPr/>
          </p:nvSpPr>
          <p:spPr>
            <a:xfrm>
              <a:off x="9040806" y="599280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77" name="Rectangle 176"/>
            <p:cNvSpPr/>
            <p:nvPr/>
          </p:nvSpPr>
          <p:spPr>
            <a:xfrm>
              <a:off x="9040806" y="417353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78" name="Rectangle 177"/>
            <p:cNvSpPr/>
            <p:nvPr/>
          </p:nvSpPr>
          <p:spPr>
            <a:xfrm>
              <a:off x="9040806" y="371871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79" name="Rectangle 178"/>
            <p:cNvSpPr/>
            <p:nvPr/>
          </p:nvSpPr>
          <p:spPr>
            <a:xfrm>
              <a:off x="9040806" y="4628349"/>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80" name="Rectangle 179"/>
            <p:cNvSpPr/>
            <p:nvPr/>
          </p:nvSpPr>
          <p:spPr>
            <a:xfrm>
              <a:off x="9040806" y="235425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81" name="Rectangle 180"/>
            <p:cNvSpPr/>
            <p:nvPr/>
          </p:nvSpPr>
          <p:spPr>
            <a:xfrm>
              <a:off x="9040806" y="326389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82" name="Rectangle 181"/>
            <p:cNvSpPr/>
            <p:nvPr/>
          </p:nvSpPr>
          <p:spPr>
            <a:xfrm>
              <a:off x="9040806" y="280907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grpSp>
      <p:pic>
        <p:nvPicPr>
          <p:cNvPr id="63" name="Picture 11" descr="Cloud 512x512.png"/>
          <p:cNvPicPr>
            <a:picLocks noChangeAspect="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3285815" y="5363244"/>
            <a:ext cx="1014104" cy="1014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5" name="Picture 12" descr="Gift 512x512.png"/>
          <p:cNvPicPr>
            <a:picLocks noChangeAspect="1"/>
          </p:cNvPicPr>
          <p:nvPr/>
        </p:nvPicPr>
        <p:blipFill>
          <a:blip r:embed="rId4"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371793" y="5372988"/>
            <a:ext cx="806273" cy="806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7" name="Rectangle 66"/>
          <p:cNvSpPr/>
          <p:nvPr/>
        </p:nvSpPr>
        <p:spPr bwMode="auto">
          <a:xfrm flipH="1">
            <a:off x="251209" y="1115366"/>
            <a:ext cx="2955496" cy="5139864"/>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 name="Left Brace 63"/>
          <p:cNvSpPr/>
          <p:nvPr/>
        </p:nvSpPr>
        <p:spPr>
          <a:xfrm flipH="1">
            <a:off x="11182054" y="2103054"/>
            <a:ext cx="247946" cy="4018711"/>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6793856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250"/>
                                        <p:tgtEl>
                                          <p:spTgt spid="65"/>
                                        </p:tgtEl>
                                      </p:cBhvr>
                                    </p:animEffect>
                                  </p:childTnLst>
                                </p:cTn>
                              </p:par>
                            </p:childTnLst>
                          </p:cTn>
                        </p:par>
                        <p:par>
                          <p:cTn id="12" fill="hold">
                            <p:stCondLst>
                              <p:cond delay="750"/>
                            </p:stCondLst>
                            <p:childTnLst>
                              <p:par>
                                <p:cTn id="13" presetID="22" presetClass="entr" presetSubtype="4" fill="hold" grpId="0"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wipe(down)">
                                      <p:cBhvr>
                                        <p:cTn id="15" dur="500"/>
                                        <p:tgtEl>
                                          <p:spTgt spid="6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wipe(left)">
                                      <p:cBhvr>
                                        <p:cTn id="20" dur="500"/>
                                        <p:tgtEl>
                                          <p:spTgt spid="66"/>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250"/>
                                        <p:tgtEl>
                                          <p:spTgt spid="6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par>
                                <p:cTn id="40" presetID="1" presetClass="entr" presetSubtype="0" fill="hold" grpId="0" nodeType="withEffect">
                                  <p:stCondLst>
                                    <p:cond delay="0"/>
                                  </p:stCondLst>
                                  <p:childTnLst>
                                    <p:set>
                                      <p:cBhvr>
                                        <p:cTn id="41"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P spid="6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tretch>
            <a:fillRect/>
          </a:stretch>
        </p:blipFill>
        <p:spPr>
          <a:xfrm>
            <a:off x="7367482" y="540190"/>
            <a:ext cx="1616774" cy="5724659"/>
          </a:xfrm>
          <a:prstGeom prst="rect">
            <a:avLst/>
          </a:prstGeom>
        </p:spPr>
      </p:pic>
      <p:sp>
        <p:nvSpPr>
          <p:cNvPr id="4" name="Title 3"/>
          <p:cNvSpPr>
            <a:spLocks noGrp="1"/>
          </p:cNvSpPr>
          <p:nvPr>
            <p:ph type="title" idx="4294967295"/>
          </p:nvPr>
        </p:nvSpPr>
        <p:spPr>
          <a:xfrm>
            <a:off x="9336231" y="2654300"/>
            <a:ext cx="2759075" cy="1328738"/>
          </a:xfrm>
        </p:spPr>
        <p:txBody>
          <a:bodyPr/>
          <a:lstStyle/>
          <a:p>
            <a:r>
              <a:rPr lang="en-US" sz="4800" dirty="0" smtClean="0"/>
              <a:t>Global Footprint</a:t>
            </a:r>
            <a:endParaRPr lang="en-US" sz="4800" dirty="0">
              <a:solidFill>
                <a:schemeClr val="bg1"/>
              </a:solidFill>
            </a:endParaRPr>
          </a:p>
        </p:txBody>
      </p:sp>
      <p:grpSp>
        <p:nvGrpSpPr>
          <p:cNvPr id="3" name="Group 2"/>
          <p:cNvGrpSpPr/>
          <p:nvPr/>
        </p:nvGrpSpPr>
        <p:grpSpPr>
          <a:xfrm>
            <a:off x="213655" y="1375119"/>
            <a:ext cx="8056121" cy="4461162"/>
            <a:chOff x="395371" y="1139688"/>
            <a:chExt cx="8399866" cy="4651514"/>
          </a:xfrm>
          <a:solidFill>
            <a:schemeClr val="tx1"/>
          </a:solidFill>
        </p:grpSpPr>
        <p:sp>
          <p:nvSpPr>
            <p:cNvPr id="26"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987"/>
              <a:endParaRPr lang="en-US" sz="2400" dirty="0">
                <a:solidFill>
                  <a:srgbClr val="292929"/>
                </a:solidFill>
              </a:endParaRPr>
            </a:p>
          </p:txBody>
        </p:sp>
        <p:sp>
          <p:nvSpPr>
            <p:cNvPr id="39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40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987"/>
              <a:endParaRPr lang="en-US" sz="2400" dirty="0">
                <a:solidFill>
                  <a:srgbClr val="292929"/>
                </a:solidFill>
              </a:endParaRPr>
            </a:p>
          </p:txBody>
        </p:sp>
        <p:sp>
          <p:nvSpPr>
            <p:cNvPr id="44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54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59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64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66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76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78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97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05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111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21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grpSp>
      <p:sp>
        <p:nvSpPr>
          <p:cNvPr id="1315" name="Oval 1314"/>
          <p:cNvSpPr/>
          <p:nvPr/>
        </p:nvSpPr>
        <p:spPr bwMode="auto">
          <a:xfrm>
            <a:off x="2181942" y="29429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19" name="Oval 1318"/>
          <p:cNvSpPr/>
          <p:nvPr/>
        </p:nvSpPr>
        <p:spPr bwMode="auto">
          <a:xfrm>
            <a:off x="1154552" y="30506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0" name="Oval 1319"/>
          <p:cNvSpPr/>
          <p:nvPr/>
        </p:nvSpPr>
        <p:spPr bwMode="auto">
          <a:xfrm>
            <a:off x="2045302" y="32555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1" name="Oval 1320"/>
          <p:cNvSpPr/>
          <p:nvPr/>
        </p:nvSpPr>
        <p:spPr bwMode="auto">
          <a:xfrm>
            <a:off x="2360612" y="28194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2" name="Oval 1321"/>
          <p:cNvSpPr/>
          <p:nvPr/>
        </p:nvSpPr>
        <p:spPr bwMode="auto">
          <a:xfrm>
            <a:off x="1065212" y="2590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3" name="Oval 1322"/>
          <p:cNvSpPr/>
          <p:nvPr/>
        </p:nvSpPr>
        <p:spPr bwMode="auto">
          <a:xfrm>
            <a:off x="4722812" y="23622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5" name="Oval 1324"/>
          <p:cNvSpPr/>
          <p:nvPr/>
        </p:nvSpPr>
        <p:spPr bwMode="auto">
          <a:xfrm>
            <a:off x="3863592" y="265386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6" name="Oval 1325"/>
          <p:cNvSpPr/>
          <p:nvPr/>
        </p:nvSpPr>
        <p:spPr bwMode="auto">
          <a:xfrm>
            <a:off x="4199922" y="2264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7" name="Oval 1326"/>
          <p:cNvSpPr/>
          <p:nvPr/>
        </p:nvSpPr>
        <p:spPr bwMode="auto">
          <a:xfrm>
            <a:off x="4320792" y="2645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8" name="Oval 1327"/>
          <p:cNvSpPr/>
          <p:nvPr/>
        </p:nvSpPr>
        <p:spPr bwMode="auto">
          <a:xfrm>
            <a:off x="4192042" y="27432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9" name="Oval 1328"/>
          <p:cNvSpPr/>
          <p:nvPr/>
        </p:nvSpPr>
        <p:spPr bwMode="auto">
          <a:xfrm>
            <a:off x="2921159" y="4472618"/>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0" name="Oval 1329"/>
          <p:cNvSpPr/>
          <p:nvPr/>
        </p:nvSpPr>
        <p:spPr bwMode="auto">
          <a:xfrm>
            <a:off x="6485922" y="33317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1" name="Oval 1330"/>
          <p:cNvSpPr/>
          <p:nvPr/>
        </p:nvSpPr>
        <p:spPr bwMode="auto">
          <a:xfrm>
            <a:off x="6780212" y="2971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2" name="Oval 1331"/>
          <p:cNvSpPr/>
          <p:nvPr/>
        </p:nvSpPr>
        <p:spPr bwMode="auto">
          <a:xfrm>
            <a:off x="6246812" y="4114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3" name="Oval 1332"/>
          <p:cNvSpPr/>
          <p:nvPr/>
        </p:nvSpPr>
        <p:spPr bwMode="auto">
          <a:xfrm>
            <a:off x="7261062" y="49556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4" name="Oval 1333"/>
          <p:cNvSpPr/>
          <p:nvPr/>
        </p:nvSpPr>
        <p:spPr bwMode="auto">
          <a:xfrm>
            <a:off x="7008812" y="28509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5" name="Oval 1334"/>
          <p:cNvSpPr/>
          <p:nvPr/>
        </p:nvSpPr>
        <p:spPr bwMode="auto">
          <a:xfrm>
            <a:off x="7063992" y="3026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6" name="Oval 1335"/>
          <p:cNvSpPr/>
          <p:nvPr/>
        </p:nvSpPr>
        <p:spPr bwMode="auto">
          <a:xfrm>
            <a:off x="5059142" y="33081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0" name="Group 9"/>
          <p:cNvGrpSpPr/>
          <p:nvPr/>
        </p:nvGrpSpPr>
        <p:grpSpPr>
          <a:xfrm>
            <a:off x="1121929" y="2421237"/>
            <a:ext cx="5795198" cy="1907465"/>
            <a:chOff x="1067332" y="2443650"/>
            <a:chExt cx="5795198" cy="1907465"/>
          </a:xfrm>
        </p:grpSpPr>
        <p:sp>
          <p:nvSpPr>
            <p:cNvPr id="1269" name="Oval 1268"/>
            <p:cNvSpPr/>
            <p:nvPr/>
          </p:nvSpPr>
          <p:spPr bwMode="auto">
            <a:xfrm>
              <a:off x="1067332" y="274876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65" name="Oval 1264"/>
            <p:cNvSpPr/>
            <p:nvPr/>
          </p:nvSpPr>
          <p:spPr bwMode="auto">
            <a:xfrm>
              <a:off x="2239742" y="286407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0" name="Oval 1269"/>
            <p:cNvSpPr/>
            <p:nvPr/>
          </p:nvSpPr>
          <p:spPr bwMode="auto">
            <a:xfrm>
              <a:off x="1901814" y="2590206"/>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1" name="Oval 1270"/>
            <p:cNvSpPr/>
            <p:nvPr/>
          </p:nvSpPr>
          <p:spPr bwMode="auto">
            <a:xfrm>
              <a:off x="1614712" y="3172729"/>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3" name="Oval 1272"/>
            <p:cNvSpPr/>
            <p:nvPr/>
          </p:nvSpPr>
          <p:spPr bwMode="auto">
            <a:xfrm>
              <a:off x="3982820" y="2466847"/>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09" name="Oval 1308"/>
            <p:cNvSpPr/>
            <p:nvPr/>
          </p:nvSpPr>
          <p:spPr bwMode="auto">
            <a:xfrm>
              <a:off x="3649160" y="244365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10" name="Oval 1309"/>
            <p:cNvSpPr/>
            <p:nvPr/>
          </p:nvSpPr>
          <p:spPr bwMode="auto">
            <a:xfrm>
              <a:off x="6550015" y="3350006"/>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311" name="Oval 1310"/>
            <p:cNvSpPr/>
            <p:nvPr/>
          </p:nvSpPr>
          <p:spPr bwMode="auto">
            <a:xfrm>
              <a:off x="6139082" y="403860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grpSp>
    </p:spTree>
    <p:extLst>
      <p:ext uri="{BB962C8B-B14F-4D97-AF65-F5344CB8AC3E}">
        <p14:creationId xmlns:p14="http://schemas.microsoft.com/office/powerpoint/2010/main" val="42678600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15"/>
                                        </p:tgtEl>
                                        <p:attrNameLst>
                                          <p:attrName>style.visibility</p:attrName>
                                        </p:attrNameLst>
                                      </p:cBhvr>
                                      <p:to>
                                        <p:strVal val="visible"/>
                                      </p:to>
                                    </p:set>
                                    <p:animEffect transition="in" filter="fade">
                                      <p:cBhvr>
                                        <p:cTn id="19" dur="250"/>
                                        <p:tgtEl>
                                          <p:spTgt spid="1315"/>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1319"/>
                                        </p:tgtEl>
                                        <p:attrNameLst>
                                          <p:attrName>style.visibility</p:attrName>
                                        </p:attrNameLst>
                                      </p:cBhvr>
                                      <p:to>
                                        <p:strVal val="visible"/>
                                      </p:to>
                                    </p:set>
                                    <p:animEffect transition="in" filter="fade">
                                      <p:cBhvr>
                                        <p:cTn id="22" dur="250"/>
                                        <p:tgtEl>
                                          <p:spTgt spid="1319"/>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320"/>
                                        </p:tgtEl>
                                        <p:attrNameLst>
                                          <p:attrName>style.visibility</p:attrName>
                                        </p:attrNameLst>
                                      </p:cBhvr>
                                      <p:to>
                                        <p:strVal val="visible"/>
                                      </p:to>
                                    </p:set>
                                    <p:animEffect transition="in" filter="fade">
                                      <p:cBhvr>
                                        <p:cTn id="25" dur="250"/>
                                        <p:tgtEl>
                                          <p:spTgt spid="1320"/>
                                        </p:tgtEl>
                                      </p:cBhvr>
                                    </p:animEffect>
                                  </p:childTnLst>
                                </p:cTn>
                              </p:par>
                              <p:par>
                                <p:cTn id="26" presetID="10" presetClass="entr" presetSubtype="0" fill="hold" grpId="0" nodeType="withEffect">
                                  <p:stCondLst>
                                    <p:cond delay="450"/>
                                  </p:stCondLst>
                                  <p:childTnLst>
                                    <p:set>
                                      <p:cBhvr>
                                        <p:cTn id="27" dur="1" fill="hold">
                                          <p:stCondLst>
                                            <p:cond delay="0"/>
                                          </p:stCondLst>
                                        </p:cTn>
                                        <p:tgtEl>
                                          <p:spTgt spid="1321"/>
                                        </p:tgtEl>
                                        <p:attrNameLst>
                                          <p:attrName>style.visibility</p:attrName>
                                        </p:attrNameLst>
                                      </p:cBhvr>
                                      <p:to>
                                        <p:strVal val="visible"/>
                                      </p:to>
                                    </p:set>
                                    <p:animEffect transition="in" filter="fade">
                                      <p:cBhvr>
                                        <p:cTn id="28" dur="250"/>
                                        <p:tgtEl>
                                          <p:spTgt spid="1321"/>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1322"/>
                                        </p:tgtEl>
                                        <p:attrNameLst>
                                          <p:attrName>style.visibility</p:attrName>
                                        </p:attrNameLst>
                                      </p:cBhvr>
                                      <p:to>
                                        <p:strVal val="visible"/>
                                      </p:to>
                                    </p:set>
                                    <p:animEffect transition="in" filter="fade">
                                      <p:cBhvr>
                                        <p:cTn id="31" dur="250"/>
                                        <p:tgtEl>
                                          <p:spTgt spid="1322"/>
                                        </p:tgtEl>
                                      </p:cBhvr>
                                    </p:animEffect>
                                  </p:childTnLst>
                                </p:cTn>
                              </p:par>
                              <p:par>
                                <p:cTn id="32" presetID="10" presetClass="entr" presetSubtype="0" fill="hold" grpId="0" nodeType="withEffect">
                                  <p:stCondLst>
                                    <p:cond delay="550"/>
                                  </p:stCondLst>
                                  <p:childTnLst>
                                    <p:set>
                                      <p:cBhvr>
                                        <p:cTn id="33" dur="1" fill="hold">
                                          <p:stCondLst>
                                            <p:cond delay="0"/>
                                          </p:stCondLst>
                                        </p:cTn>
                                        <p:tgtEl>
                                          <p:spTgt spid="1329"/>
                                        </p:tgtEl>
                                        <p:attrNameLst>
                                          <p:attrName>style.visibility</p:attrName>
                                        </p:attrNameLst>
                                      </p:cBhvr>
                                      <p:to>
                                        <p:strVal val="visible"/>
                                      </p:to>
                                    </p:set>
                                    <p:animEffect transition="in" filter="fade">
                                      <p:cBhvr>
                                        <p:cTn id="34" dur="250"/>
                                        <p:tgtEl>
                                          <p:spTgt spid="132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23"/>
                                        </p:tgtEl>
                                        <p:attrNameLst>
                                          <p:attrName>style.visibility</p:attrName>
                                        </p:attrNameLst>
                                      </p:cBhvr>
                                      <p:to>
                                        <p:strVal val="visible"/>
                                      </p:to>
                                    </p:set>
                                    <p:animEffect transition="in" filter="fade">
                                      <p:cBhvr>
                                        <p:cTn id="37" dur="250"/>
                                        <p:tgtEl>
                                          <p:spTgt spid="132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25"/>
                                        </p:tgtEl>
                                        <p:attrNameLst>
                                          <p:attrName>style.visibility</p:attrName>
                                        </p:attrNameLst>
                                      </p:cBhvr>
                                      <p:to>
                                        <p:strVal val="visible"/>
                                      </p:to>
                                    </p:set>
                                    <p:animEffect transition="in" filter="fade">
                                      <p:cBhvr>
                                        <p:cTn id="40" dur="250"/>
                                        <p:tgtEl>
                                          <p:spTgt spid="13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26"/>
                                        </p:tgtEl>
                                        <p:attrNameLst>
                                          <p:attrName>style.visibility</p:attrName>
                                        </p:attrNameLst>
                                      </p:cBhvr>
                                      <p:to>
                                        <p:strVal val="visible"/>
                                      </p:to>
                                    </p:set>
                                    <p:animEffect transition="in" filter="fade">
                                      <p:cBhvr>
                                        <p:cTn id="43" dur="250"/>
                                        <p:tgtEl>
                                          <p:spTgt spid="13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27"/>
                                        </p:tgtEl>
                                        <p:attrNameLst>
                                          <p:attrName>style.visibility</p:attrName>
                                        </p:attrNameLst>
                                      </p:cBhvr>
                                      <p:to>
                                        <p:strVal val="visible"/>
                                      </p:to>
                                    </p:set>
                                    <p:animEffect transition="in" filter="fade">
                                      <p:cBhvr>
                                        <p:cTn id="46" dur="250"/>
                                        <p:tgtEl>
                                          <p:spTgt spid="13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328"/>
                                        </p:tgtEl>
                                        <p:attrNameLst>
                                          <p:attrName>style.visibility</p:attrName>
                                        </p:attrNameLst>
                                      </p:cBhvr>
                                      <p:to>
                                        <p:strVal val="visible"/>
                                      </p:to>
                                    </p:set>
                                    <p:animEffect transition="in" filter="fade">
                                      <p:cBhvr>
                                        <p:cTn id="49" dur="250"/>
                                        <p:tgtEl>
                                          <p:spTgt spid="13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36"/>
                                        </p:tgtEl>
                                        <p:attrNameLst>
                                          <p:attrName>style.visibility</p:attrName>
                                        </p:attrNameLst>
                                      </p:cBhvr>
                                      <p:to>
                                        <p:strVal val="visible"/>
                                      </p:to>
                                    </p:set>
                                    <p:animEffect transition="in" filter="fade">
                                      <p:cBhvr>
                                        <p:cTn id="52" dur="250"/>
                                        <p:tgtEl>
                                          <p:spTgt spid="133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30"/>
                                        </p:tgtEl>
                                        <p:attrNameLst>
                                          <p:attrName>style.visibility</p:attrName>
                                        </p:attrNameLst>
                                      </p:cBhvr>
                                      <p:to>
                                        <p:strVal val="visible"/>
                                      </p:to>
                                    </p:set>
                                    <p:animEffect transition="in" filter="fade">
                                      <p:cBhvr>
                                        <p:cTn id="55" dur="250"/>
                                        <p:tgtEl>
                                          <p:spTgt spid="133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31"/>
                                        </p:tgtEl>
                                        <p:attrNameLst>
                                          <p:attrName>style.visibility</p:attrName>
                                        </p:attrNameLst>
                                      </p:cBhvr>
                                      <p:to>
                                        <p:strVal val="visible"/>
                                      </p:to>
                                    </p:set>
                                    <p:animEffect transition="in" filter="fade">
                                      <p:cBhvr>
                                        <p:cTn id="58" dur="250"/>
                                        <p:tgtEl>
                                          <p:spTgt spid="133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332"/>
                                        </p:tgtEl>
                                        <p:attrNameLst>
                                          <p:attrName>style.visibility</p:attrName>
                                        </p:attrNameLst>
                                      </p:cBhvr>
                                      <p:to>
                                        <p:strVal val="visible"/>
                                      </p:to>
                                    </p:set>
                                    <p:animEffect transition="in" filter="fade">
                                      <p:cBhvr>
                                        <p:cTn id="61" dur="250"/>
                                        <p:tgtEl>
                                          <p:spTgt spid="133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33"/>
                                        </p:tgtEl>
                                        <p:attrNameLst>
                                          <p:attrName>style.visibility</p:attrName>
                                        </p:attrNameLst>
                                      </p:cBhvr>
                                      <p:to>
                                        <p:strVal val="visible"/>
                                      </p:to>
                                    </p:set>
                                    <p:animEffect transition="in" filter="fade">
                                      <p:cBhvr>
                                        <p:cTn id="64" dur="250"/>
                                        <p:tgtEl>
                                          <p:spTgt spid="133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334"/>
                                        </p:tgtEl>
                                        <p:attrNameLst>
                                          <p:attrName>style.visibility</p:attrName>
                                        </p:attrNameLst>
                                      </p:cBhvr>
                                      <p:to>
                                        <p:strVal val="visible"/>
                                      </p:to>
                                    </p:set>
                                    <p:animEffect transition="in" filter="fade">
                                      <p:cBhvr>
                                        <p:cTn id="67" dur="250"/>
                                        <p:tgtEl>
                                          <p:spTgt spid="133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335"/>
                                        </p:tgtEl>
                                        <p:attrNameLst>
                                          <p:attrName>style.visibility</p:attrName>
                                        </p:attrNameLst>
                                      </p:cBhvr>
                                      <p:to>
                                        <p:strVal val="visible"/>
                                      </p:to>
                                    </p:set>
                                    <p:animEffect transition="in" filter="fade">
                                      <p:cBhvr>
                                        <p:cTn id="70" dur="250"/>
                                        <p:tgtEl>
                                          <p:spTgt spid="13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15" grpId="0" animBg="1"/>
      <p:bldP spid="1319" grpId="0" animBg="1"/>
      <p:bldP spid="1320" grpId="0" animBg="1"/>
      <p:bldP spid="1321" grpId="0" animBg="1"/>
      <p:bldP spid="1322" grpId="0" animBg="1"/>
      <p:bldP spid="1323" grpId="0" animBg="1"/>
      <p:bldP spid="1325" grpId="0" animBg="1"/>
      <p:bldP spid="1326" grpId="0" animBg="1"/>
      <p:bldP spid="1327" grpId="0" animBg="1"/>
      <p:bldP spid="1328" grpId="0" animBg="1"/>
      <p:bldP spid="1329" grpId="0" animBg="1"/>
      <p:bldP spid="1330" grpId="0" animBg="1"/>
      <p:bldP spid="1331" grpId="0" animBg="1"/>
      <p:bldP spid="1332" grpId="0" animBg="1"/>
      <p:bldP spid="1333" grpId="0" animBg="1"/>
      <p:bldP spid="1334" grpId="0" animBg="1"/>
      <p:bldP spid="1335" grpId="0" animBg="1"/>
      <p:bldP spid="133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Free $200 Credit</a:t>
            </a:r>
            <a:endParaRPr lang="en-US" dirty="0"/>
          </a:p>
        </p:txBody>
      </p:sp>
      <p:sp>
        <p:nvSpPr>
          <p:cNvPr id="3" name="Content Placeholder 2"/>
          <p:cNvSpPr>
            <a:spLocks noGrp="1"/>
          </p:cNvSpPr>
          <p:nvPr>
            <p:ph type="body" sz="quarter" idx="10"/>
          </p:nvPr>
        </p:nvSpPr>
        <p:spPr>
          <a:xfrm>
            <a:off x="519112" y="1114098"/>
            <a:ext cx="9756674" cy="4930581"/>
          </a:xfrm>
        </p:spPr>
        <p:txBody>
          <a:bodyPr/>
          <a:lstStyle/>
          <a:p>
            <a:pPr lvl="0"/>
            <a:r>
              <a:rPr lang="en-US" dirty="0" smtClean="0">
                <a:gradFill>
                  <a:gsLst>
                    <a:gs pos="0">
                      <a:schemeClr val="accent6"/>
                    </a:gs>
                    <a:gs pos="86000">
                      <a:schemeClr val="accent6"/>
                    </a:gs>
                  </a:gsLst>
                  <a:lin ang="5400000" scaled="0"/>
                </a:gradFill>
              </a:rPr>
              <a:t>Go to </a:t>
            </a:r>
            <a:r>
              <a:rPr lang="en-US" dirty="0">
                <a:gradFill>
                  <a:gsLst>
                    <a:gs pos="0">
                      <a:schemeClr val="accent6"/>
                    </a:gs>
                    <a:gs pos="86000">
                      <a:schemeClr val="accent6"/>
                    </a:gs>
                  </a:gsLst>
                  <a:lin ang="5400000" scaled="0"/>
                </a:gradFill>
              </a:rPr>
              <a:t>http://</a:t>
            </a:r>
            <a:r>
              <a:rPr lang="en-US" dirty="0" smtClean="0">
                <a:gradFill>
                  <a:gsLst>
                    <a:gs pos="0">
                      <a:schemeClr val="accent6"/>
                    </a:gs>
                    <a:gs pos="86000">
                      <a:schemeClr val="accent6"/>
                    </a:gs>
                  </a:gsLst>
                  <a:lin ang="5400000" scaled="0"/>
                </a:gradFill>
              </a:rPr>
              <a:t>aka.ms/AzureCampsTrial</a:t>
            </a:r>
          </a:p>
          <a:p>
            <a:pPr lvl="0"/>
            <a:endParaRPr lang="en-US" dirty="0">
              <a:gradFill>
                <a:gsLst>
                  <a:gs pos="0">
                    <a:schemeClr val="accent6"/>
                  </a:gs>
                  <a:gs pos="86000">
                    <a:schemeClr val="accent6"/>
                  </a:gs>
                </a:gsLst>
                <a:lin ang="5400000" scaled="0"/>
              </a:gradFill>
            </a:endParaRPr>
          </a:p>
          <a:p>
            <a:r>
              <a:rPr lang="en-US" dirty="0" smtClean="0">
                <a:gradFill>
                  <a:gsLst>
                    <a:gs pos="0">
                      <a:schemeClr val="accent6"/>
                    </a:gs>
                    <a:gs pos="86000">
                      <a:schemeClr val="accent6"/>
                    </a:gs>
                  </a:gsLst>
                  <a:lin ang="5400000" scaled="0"/>
                </a:gradFill>
              </a:rPr>
              <a:t>You will need a credit card</a:t>
            </a:r>
            <a:endParaRPr lang="en-US" dirty="0">
              <a:gradFill>
                <a:gsLst>
                  <a:gs pos="0">
                    <a:schemeClr val="accent6"/>
                  </a:gs>
                  <a:gs pos="86000">
                    <a:schemeClr val="accent6"/>
                  </a:gs>
                </a:gsLst>
                <a:lin ang="5400000" scaled="0"/>
              </a:gradFill>
            </a:endParaRPr>
          </a:p>
          <a:p>
            <a:pPr lvl="1"/>
            <a:r>
              <a:rPr lang="en-US" dirty="0" smtClean="0"/>
              <a:t>Human test</a:t>
            </a:r>
          </a:p>
          <a:p>
            <a:pPr lvl="1"/>
            <a:r>
              <a:rPr lang="en-US" dirty="0" smtClean="0"/>
              <a:t>Will not be charged</a:t>
            </a:r>
          </a:p>
          <a:p>
            <a:pPr lvl="1"/>
            <a:endParaRPr lang="en-US" dirty="0" smtClean="0"/>
          </a:p>
          <a:p>
            <a:r>
              <a:rPr lang="en-US" dirty="0" smtClean="0">
                <a:gradFill>
                  <a:gsLst>
                    <a:gs pos="0">
                      <a:schemeClr val="accent6"/>
                    </a:gs>
                    <a:gs pos="86000">
                      <a:schemeClr val="accent6"/>
                    </a:gs>
                  </a:gsLst>
                  <a:lin ang="5400000" scaled="0"/>
                </a:gradFill>
              </a:rPr>
              <a:t>Spending Cap</a:t>
            </a:r>
            <a:endParaRPr lang="en-US" dirty="0">
              <a:gradFill>
                <a:gsLst>
                  <a:gs pos="0">
                    <a:schemeClr val="accent6"/>
                  </a:gs>
                  <a:gs pos="86000">
                    <a:schemeClr val="accent6"/>
                  </a:gs>
                </a:gsLst>
                <a:lin ang="5400000" scaled="0"/>
              </a:gradFill>
            </a:endParaRPr>
          </a:p>
          <a:p>
            <a:pPr lvl="1"/>
            <a:r>
              <a:rPr lang="en-US" dirty="0" smtClean="0"/>
              <a:t>$200 to spend as you want</a:t>
            </a:r>
          </a:p>
          <a:p>
            <a:pPr lvl="1"/>
            <a:r>
              <a:rPr lang="en-US" dirty="0" smtClean="0"/>
              <a:t>Cannot go over</a:t>
            </a:r>
          </a:p>
          <a:p>
            <a:pPr lvl="1"/>
            <a:endParaRPr lang="en-US" dirty="0"/>
          </a:p>
          <a:p>
            <a:r>
              <a:rPr lang="en-US" dirty="0" smtClean="0">
                <a:gradFill>
                  <a:gsLst>
                    <a:gs pos="0">
                      <a:schemeClr val="accent6"/>
                    </a:gs>
                    <a:gs pos="86000">
                      <a:schemeClr val="accent6"/>
                    </a:gs>
                  </a:gsLst>
                  <a:lin ang="5400000" scaled="0"/>
                </a:gradFill>
              </a:rPr>
              <a:t>30 days</a:t>
            </a:r>
            <a:endParaRPr lang="en-US" dirty="0">
              <a:gradFill>
                <a:gsLst>
                  <a:gs pos="0">
                    <a:schemeClr val="accent6"/>
                  </a:gs>
                  <a:gs pos="86000">
                    <a:schemeClr val="accent6"/>
                  </a:gs>
                </a:gsLst>
                <a:lin ang="5400000" scaled="0"/>
              </a:gradFill>
            </a:endParaRPr>
          </a:p>
          <a:p>
            <a:pPr lvl="1"/>
            <a:r>
              <a:rPr lang="en-US" dirty="0" smtClean="0"/>
              <a:t>Use it or lose it</a:t>
            </a:r>
            <a:endParaRPr lang="en-US" dirty="0"/>
          </a:p>
        </p:txBody>
      </p:sp>
      <p:pic>
        <p:nvPicPr>
          <p:cNvPr id="11" name="Picture 10"/>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0085159" y="1981605"/>
            <a:ext cx="2008625" cy="4127251"/>
          </a:xfrm>
          <a:prstGeom prst="rect">
            <a:avLst/>
          </a:prstGeom>
        </p:spPr>
      </p:pic>
      <p:grpSp>
        <p:nvGrpSpPr>
          <p:cNvPr id="7" name="Group 6"/>
          <p:cNvGrpSpPr/>
          <p:nvPr/>
        </p:nvGrpSpPr>
        <p:grpSpPr>
          <a:xfrm>
            <a:off x="5780690" y="1981604"/>
            <a:ext cx="2008635" cy="1981015"/>
            <a:chOff x="5916819" y="2036680"/>
            <a:chExt cx="1422802" cy="1410990"/>
          </a:xfrm>
        </p:grpSpPr>
        <p:sp>
          <p:nvSpPr>
            <p:cNvPr id="19" name="Rectangle 18"/>
            <p:cNvSpPr/>
            <p:nvPr/>
          </p:nvSpPr>
          <p:spPr bwMode="auto">
            <a:xfrm>
              <a:off x="5916819" y="2036680"/>
              <a:ext cx="1410051" cy="141099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607" tIns="34304" rIns="34304" bIns="68607" numCol="1" spcCol="0" rtlCol="0" fromWordArt="0" anchor="b" anchorCtr="0" forceAA="0" compatLnSpc="1">
              <a:prstTxWarp prst="textNoShape">
                <a:avLst/>
              </a:prstTxWarp>
              <a:noAutofit/>
            </a:bodyPr>
            <a:lstStyle/>
            <a:p>
              <a:pPr defTabSz="685848" fontAlgn="base">
                <a:spcBef>
                  <a:spcPct val="0"/>
                </a:spcBef>
                <a:spcAft>
                  <a:spcPct val="0"/>
                </a:spcAft>
              </a:pPr>
              <a:endParaRPr lang="en-US" sz="1600"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10" name="Picture 3" descr="\\MAGNUM\Projects\Microsoft\Cloud Power FY12\Design\ICONS_PNG\Confidentiality.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928631" y="2036680"/>
              <a:ext cx="1410990" cy="1410990"/>
            </a:xfrm>
            <a:prstGeom prst="rect">
              <a:avLst/>
            </a:prstGeom>
            <a:noFill/>
          </p:spPr>
        </p:pic>
      </p:grpSp>
      <p:grpSp>
        <p:nvGrpSpPr>
          <p:cNvPr id="6" name="Group 5"/>
          <p:cNvGrpSpPr/>
          <p:nvPr/>
        </p:nvGrpSpPr>
        <p:grpSpPr>
          <a:xfrm>
            <a:off x="5780690" y="4100221"/>
            <a:ext cx="2008635" cy="2008635"/>
            <a:chOff x="5915880" y="3528961"/>
            <a:chExt cx="1410990" cy="1410990"/>
          </a:xfrm>
        </p:grpSpPr>
        <p:sp>
          <p:nvSpPr>
            <p:cNvPr id="18" name="Rectangle 17"/>
            <p:cNvSpPr/>
            <p:nvPr/>
          </p:nvSpPr>
          <p:spPr bwMode="auto">
            <a:xfrm>
              <a:off x="5916819" y="3528961"/>
              <a:ext cx="1410051" cy="141099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607" tIns="34304" rIns="34304" bIns="68607" numCol="1" spcCol="0" rtlCol="0" fromWordArt="0" anchor="b" anchorCtr="0" forceAA="0" compatLnSpc="1">
              <a:prstTxWarp prst="textNoShape">
                <a:avLst/>
              </a:prstTxWarp>
              <a:noAutofit/>
            </a:bodyPr>
            <a:lstStyle/>
            <a:p>
              <a:pPr defTabSz="685848" fontAlgn="base">
                <a:spcBef>
                  <a:spcPct val="0"/>
                </a:spcBef>
                <a:spcAft>
                  <a:spcPct val="0"/>
                </a:spcAft>
              </a:pPr>
              <a:endParaRPr lang="en-US" sz="1600"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12" name="Picture 3" descr="\\MAGNUM\Projects\Microsoft\Cloud Power FY12\Design\ICONS_PNG\User.png"/>
            <p:cNvPicPr>
              <a:picLocks noChangeAspect="1" noChangeArrowheads="1"/>
            </p:cNvPicPr>
            <p:nvPr/>
          </p:nvPicPr>
          <p:blipFill>
            <a:blip r:embed="rId4" cstate="print">
              <a:lum bright="100000"/>
              <a:extLst>
                <a:ext uri="{28A0092B-C50C-407E-A947-70E740481C1C}">
                  <a14:useLocalDpi xmlns:a14="http://schemas.microsoft.com/office/drawing/2010/main" val="0"/>
                </a:ext>
              </a:extLst>
            </a:blip>
            <a:srcRect/>
            <a:stretch>
              <a:fillRect/>
            </a:stretch>
          </p:blipFill>
          <p:spPr bwMode="auto">
            <a:xfrm>
              <a:off x="5915880" y="3528961"/>
              <a:ext cx="1410990" cy="1410990"/>
            </a:xfrm>
            <a:prstGeom prst="rect">
              <a:avLst/>
            </a:prstGeom>
            <a:noFill/>
          </p:spPr>
        </p:pic>
      </p:grpSp>
      <p:grpSp>
        <p:nvGrpSpPr>
          <p:cNvPr id="4" name="Group 3"/>
          <p:cNvGrpSpPr/>
          <p:nvPr/>
        </p:nvGrpSpPr>
        <p:grpSpPr>
          <a:xfrm>
            <a:off x="7945602" y="1981605"/>
            <a:ext cx="1986268" cy="1986268"/>
            <a:chOff x="7403089" y="2036680"/>
            <a:chExt cx="1410990" cy="1410990"/>
          </a:xfrm>
        </p:grpSpPr>
        <p:sp>
          <p:nvSpPr>
            <p:cNvPr id="17" name="Rectangle 16"/>
            <p:cNvSpPr/>
            <p:nvPr/>
          </p:nvSpPr>
          <p:spPr bwMode="auto">
            <a:xfrm>
              <a:off x="7404028" y="2036680"/>
              <a:ext cx="1410051" cy="141099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607" tIns="34304" rIns="34304" bIns="68607" numCol="1" spcCol="0" rtlCol="0" fromWordArt="0" anchor="b" anchorCtr="0" forceAA="0" compatLnSpc="1">
              <a:prstTxWarp prst="textNoShape">
                <a:avLst/>
              </a:prstTxWarp>
              <a:noAutofit/>
            </a:bodyPr>
            <a:lstStyle/>
            <a:p>
              <a:pPr defTabSz="685848" fontAlgn="base">
                <a:spcBef>
                  <a:spcPct val="0"/>
                </a:spcBef>
                <a:spcAft>
                  <a:spcPct val="0"/>
                </a:spcAft>
              </a:pPr>
              <a:endParaRPr lang="en-US" sz="1600"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13" name="Picture 2" descr="\\MAGNUM\Projects\Microsoft\Cloud Power FY12\Design\Icons\PNGs\Marketplace.png"/>
            <p:cNvPicPr>
              <a:picLocks noChangeAspect="1" noChangeArrowheads="1"/>
            </p:cNvPicPr>
            <p:nvPr/>
          </p:nvPicPr>
          <p:blipFill>
            <a:blip r:embed="rId5" cstate="print">
              <a:lum bright="100000"/>
              <a:extLst>
                <a:ext uri="{28A0092B-C50C-407E-A947-70E740481C1C}">
                  <a14:useLocalDpi xmlns:a14="http://schemas.microsoft.com/office/drawing/2010/main" val="0"/>
                </a:ext>
              </a:extLst>
            </a:blip>
            <a:srcRect/>
            <a:stretch>
              <a:fillRect/>
            </a:stretch>
          </p:blipFill>
          <p:spPr bwMode="auto">
            <a:xfrm>
              <a:off x="7403089" y="2036680"/>
              <a:ext cx="1410990" cy="1410990"/>
            </a:xfrm>
            <a:prstGeom prst="rect">
              <a:avLst/>
            </a:prstGeom>
            <a:noFill/>
          </p:spPr>
        </p:pic>
      </p:grpSp>
      <p:grpSp>
        <p:nvGrpSpPr>
          <p:cNvPr id="5" name="Group 4"/>
          <p:cNvGrpSpPr/>
          <p:nvPr/>
        </p:nvGrpSpPr>
        <p:grpSpPr>
          <a:xfrm>
            <a:off x="7945603" y="4105474"/>
            <a:ext cx="1986268" cy="2003382"/>
            <a:chOff x="7400962" y="3528961"/>
            <a:chExt cx="1413117" cy="1410990"/>
          </a:xfrm>
        </p:grpSpPr>
        <p:sp>
          <p:nvSpPr>
            <p:cNvPr id="15" name="Rectangle 14"/>
            <p:cNvSpPr/>
            <p:nvPr/>
          </p:nvSpPr>
          <p:spPr bwMode="auto">
            <a:xfrm>
              <a:off x="7404028" y="3528961"/>
              <a:ext cx="1410051" cy="141099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607" tIns="34304" rIns="34304" bIns="68607" numCol="1" spcCol="0" rtlCol="0" fromWordArt="0" anchor="b" anchorCtr="0" forceAA="0" compatLnSpc="1">
              <a:prstTxWarp prst="textNoShape">
                <a:avLst/>
              </a:prstTxWarp>
              <a:noAutofit/>
            </a:bodyPr>
            <a:lstStyle/>
            <a:p>
              <a:pPr defTabSz="685848" fontAlgn="base">
                <a:spcBef>
                  <a:spcPct val="0"/>
                </a:spcBef>
                <a:spcAft>
                  <a:spcPct val="0"/>
                </a:spcAft>
              </a:pPr>
              <a:endParaRPr lang="en-US" sz="1600"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14" name="Picture 5" descr="\\MAGNUM\Projects\Microsoft\Cloud Power FY12\Design\Icons\PNGs\Stop_watch.png"/>
            <p:cNvPicPr>
              <a:picLocks noChangeAspect="1" noChangeArrowheads="1"/>
            </p:cNvPicPr>
            <p:nvPr/>
          </p:nvPicPr>
          <p:blipFill>
            <a:blip r:embed="rId6" cstate="print">
              <a:lum bright="100000"/>
              <a:extLst>
                <a:ext uri="{28A0092B-C50C-407E-A947-70E740481C1C}">
                  <a14:useLocalDpi xmlns:a14="http://schemas.microsoft.com/office/drawing/2010/main" val="0"/>
                </a:ext>
              </a:extLst>
            </a:blip>
            <a:srcRect/>
            <a:stretch>
              <a:fillRect/>
            </a:stretch>
          </p:blipFill>
          <p:spPr bwMode="auto">
            <a:xfrm>
              <a:off x="7400962" y="3528961"/>
              <a:ext cx="1410990" cy="1410990"/>
            </a:xfrm>
            <a:prstGeom prst="rect">
              <a:avLst/>
            </a:prstGeom>
            <a:noFill/>
          </p:spPr>
        </p:pic>
      </p:grpSp>
    </p:spTree>
    <p:extLst>
      <p:ext uri="{BB962C8B-B14F-4D97-AF65-F5344CB8AC3E}">
        <p14:creationId xmlns:p14="http://schemas.microsoft.com/office/powerpoint/2010/main" val="3543911120"/>
      </p:ext>
    </p:extLst>
  </p:cSld>
  <p:clrMapOvr>
    <a:masterClrMapping/>
  </p:clrMapOvr>
  <p:transition>
    <p:fad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MSVID Microsoft Brand template_16-9_White_Purple accent">
  <a:themeElements>
    <a:clrScheme name="MSVID White">
      <a:dk1>
        <a:srgbClr val="505050"/>
      </a:dk1>
      <a:lt1>
        <a:srgbClr val="FFFFFF"/>
      </a:lt1>
      <a:dk2>
        <a:srgbClr val="68217A"/>
      </a:dk2>
      <a:lt2>
        <a:srgbClr val="D2D2D2"/>
      </a:lt2>
      <a:accent1>
        <a:srgbClr val="68217A"/>
      </a:accent1>
      <a:accent2>
        <a:srgbClr val="008272"/>
      </a:accent2>
      <a:accent3>
        <a:srgbClr val="0072C6"/>
      </a:accent3>
      <a:accent4>
        <a:srgbClr val="B4009E"/>
      </a:accent4>
      <a:accent5>
        <a:srgbClr val="442359"/>
      </a:accent5>
      <a:accent6>
        <a:srgbClr val="00205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00CD96B0132B3459D7D348376ABA8DD" ma:contentTypeVersion="0" ma:contentTypeDescription="Create a new document." ma:contentTypeScope="" ma:versionID="e0ebc4dd5f87f8f99b05490ea3540e38">
  <xsd:schema xmlns:xsd="http://www.w3.org/2001/XMLSchema" xmlns:xs="http://www.w3.org/2001/XMLSchema" xmlns:p="http://schemas.microsoft.com/office/2006/metadata/properties" targetNamespace="http://schemas.microsoft.com/office/2006/metadata/properties" ma:root="true" ma:fieldsID="4101be11ca747666f395c336a0f83729">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2.xml><?xml version="1.0" encoding="utf-8"?>
<ds:datastoreItem xmlns:ds="http://schemas.openxmlformats.org/officeDocument/2006/customXml" ds:itemID="{7BF25CB5-6B58-4FE2-9B85-8BC4F061BB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69B2F97D-0457-4986-9734-D03EB073C5EA}">
  <ds:schemaRefs>
    <ds:schemaRef ds:uri="http://purl.org/dc/dcmitype/"/>
    <ds:schemaRef ds:uri="http://purl.org/dc/elements/1.1/"/>
    <ds:schemaRef ds:uri="http://schemas.microsoft.com/office/2006/documentManagement/types"/>
    <ds:schemaRef ds:uri="http://www.w3.org/XML/1998/namespace"/>
    <ds:schemaRef ds:uri="http://schemas.microsoft.com/office/2006/metadata/properties"/>
    <ds:schemaRef ds:uri="http://purl.org/dc/terms/"/>
    <ds:schemaRef ds:uri="http://schemas.openxmlformats.org/package/2006/metadata/core-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3094</TotalTime>
  <Words>3190</Words>
  <Application>Microsoft Office PowerPoint</Application>
  <PresentationFormat>Custom</PresentationFormat>
  <Paragraphs>350</Paragraphs>
  <Slides>26</Slides>
  <Notes>23</Notes>
  <HiddenSlides>2</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26</vt:i4>
      </vt:variant>
    </vt:vector>
  </HeadingPairs>
  <TitlesOfParts>
    <vt:vector size="37" baseType="lpstr">
      <vt:lpstr>Segoe UI</vt:lpstr>
      <vt:lpstr>Calibri</vt:lpstr>
      <vt:lpstr>Wingdings</vt:lpstr>
      <vt:lpstr>Times New Roman</vt:lpstr>
      <vt:lpstr>Stencil</vt:lpstr>
      <vt:lpstr>Segoe UI Light</vt:lpstr>
      <vt:lpstr>Arial</vt:lpstr>
      <vt:lpstr>Kozuka Gothic Pro R</vt:lpstr>
      <vt:lpstr>Segoe UI Black</vt:lpstr>
      <vt:lpstr>MS1444_Windows Azure Template 16x9_r08a</vt:lpstr>
      <vt:lpstr>MSVID Microsoft Brand template_16-9_White_Purple accent</vt:lpstr>
      <vt:lpstr>Windows Azure Overview</vt:lpstr>
      <vt:lpstr>PowerPoint Presentation</vt:lpstr>
      <vt:lpstr>PowerPoint Presentation</vt:lpstr>
      <vt:lpstr>PowerPoint Presentation</vt:lpstr>
      <vt:lpstr>Windows Azure</vt:lpstr>
      <vt:lpstr>Cloud Computing</vt:lpstr>
      <vt:lpstr>Cloud Computing</vt:lpstr>
      <vt:lpstr>Global Footprint</vt:lpstr>
      <vt:lpstr>Free $200 Credit</vt:lpstr>
      <vt:lpstr>Subscriptions </vt:lpstr>
      <vt:lpstr>Use Multiple Subscriptions</vt:lpstr>
      <vt:lpstr>It’s not just about code… </vt:lpstr>
      <vt:lpstr>Only write the code that  only you  can write.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 building blocks</vt:lpstr>
      <vt:lpstr>PowerPoint Presentation</vt:lpstr>
      <vt:lpstr>PowerPoint Presentation</vt:lpstr>
      <vt:lpstr>Windows Azure</vt:lpstr>
      <vt:lpstr>Q&amp;A</vt:lpstr>
      <vt:lpstr>PowerPoint Presentation</vt:lpstr>
    </vt:vector>
  </TitlesOfParts>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James Conard</dc:creator>
  <dc:description>This presentation provides an overview of the Windows Azure. After this presentation you will understand the key concepts and how to get started using Windows Azure. The additional presentations in the Windows Azure Training Kit drill into key features and services.
by James Conard</dc:description>
  <cp:lastModifiedBy>Bret Stateham</cp:lastModifiedBy>
  <cp:revision>227</cp:revision>
  <cp:lastPrinted>2011-10-11T14:25:22Z</cp:lastPrinted>
  <dcterms:created xsi:type="dcterms:W3CDTF">2011-03-29T16:07:22Z</dcterms:created>
  <dcterms:modified xsi:type="dcterms:W3CDTF">2013-11-21T12:52:52Z</dcterms:modified>
  <cp:version>1.0.6</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0x010100A00CD96B0132B3459D7D348376ABA8DD</vt:lpwstr>
  </property>
  <property fmtid="{D5CDD505-2E9C-101B-9397-08002B2CF9AE}" pid="3" name="TaxKeyword">
    <vt:lpwstr/>
  </property>
  <property fmtid="{D5CDD505-2E9C-101B-9397-08002B2CF9AE}" pid="4" name="TaxCatchAll">
    <vt:lpwstr/>
  </property>
  <property fmtid="{D5CDD505-2E9C-101B-9397-08002B2CF9AE}" pid="5" name="TaxKeywordTaxHTField">
    <vt:lpwstr/>
  </property>
</Properties>
</file>